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70" r:id="rId4"/>
    <p:sldId id="371" r:id="rId5"/>
    <p:sldId id="360" r:id="rId6"/>
    <p:sldId id="361" r:id="rId7"/>
    <p:sldId id="362" r:id="rId8"/>
    <p:sldId id="364" r:id="rId9"/>
    <p:sldId id="366" r:id="rId10"/>
    <p:sldId id="367" r:id="rId11"/>
    <p:sldId id="365" r:id="rId12"/>
    <p:sldId id="368" r:id="rId13"/>
    <p:sldId id="369" r:id="rId14"/>
    <p:sldId id="372" r:id="rId15"/>
    <p:sldId id="380" r:id="rId16"/>
    <p:sldId id="379" r:id="rId17"/>
    <p:sldId id="374" r:id="rId18"/>
    <p:sldId id="375" r:id="rId19"/>
    <p:sldId id="373" r:id="rId20"/>
    <p:sldId id="378" r:id="rId21"/>
    <p:sldId id="384" r:id="rId22"/>
    <p:sldId id="386" r:id="rId23"/>
    <p:sldId id="387" r:id="rId24"/>
    <p:sldId id="385" r:id="rId25"/>
    <p:sldId id="3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7AF"/>
    <a:srgbClr val="196491"/>
    <a:srgbClr val="19A5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7" autoAdjust="0"/>
    <p:restoredTop sz="94660"/>
  </p:normalViewPr>
  <p:slideViewPr>
    <p:cSldViewPr snapToGrid="0" showGuides="1">
      <p:cViewPr varScale="1">
        <p:scale>
          <a:sx n="91" d="100"/>
          <a:sy n="91" d="100"/>
        </p:scale>
        <p:origin x="518" y="77"/>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4002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4860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03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0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BA6D116-08C4-4B82-9CED-6CAA135A4C41}"/>
              </a:ext>
            </a:extLst>
          </p:cNvPr>
          <p:cNvSpPr/>
          <p:nvPr userDrawn="1"/>
        </p:nvSpPr>
        <p:spPr>
          <a:xfrm>
            <a:off x="647699" y="619125"/>
            <a:ext cx="10906125" cy="561975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94D1C30F-C049-4A2E-AA78-FB452C660A0F}"/>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551229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92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 id="2147483696" r:id="rId5"/>
    <p:sldLayoutId id="2147483697" r:id="rId6"/>
    <p:sldLayoutId id="2147483698"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824681" y="2127789"/>
            <a:ext cx="4777152" cy="1301211"/>
            <a:chOff x="6665542" y="2749603"/>
            <a:chExt cx="4777152" cy="1301211"/>
          </a:xfrm>
        </p:grpSpPr>
        <p:sp>
          <p:nvSpPr>
            <p:cNvPr id="8" name="TextBox 7">
              <a:extLst>
                <a:ext uri="{FF2B5EF4-FFF2-40B4-BE49-F238E27FC236}">
                  <a16:creationId xmlns:a16="http://schemas.microsoft.com/office/drawing/2014/main" id="{5CF5BDA4-10C7-46A6-AC30-523A3FC438AC}"/>
                </a:ext>
              </a:extLst>
            </p:cNvPr>
            <p:cNvSpPr txBox="1"/>
            <p:nvPr/>
          </p:nvSpPr>
          <p:spPr>
            <a:xfrm>
              <a:off x="6665542" y="2749603"/>
              <a:ext cx="4777152" cy="830997"/>
            </a:xfrm>
            <a:prstGeom prst="rect">
              <a:avLst/>
            </a:prstGeom>
            <a:noFill/>
          </p:spPr>
          <p:txBody>
            <a:bodyPr wrap="square" rtlCol="0" anchor="ctr">
              <a:spAutoFit/>
            </a:bodyPr>
            <a:lstStyle/>
            <a:p>
              <a:r>
                <a:rPr lang="en-US" altLang="ko-KR" sz="4800" b="1" dirty="0">
                  <a:solidFill>
                    <a:schemeClr val="bg1"/>
                  </a:solidFill>
                  <a:latin typeface="Times New Roman" panose="02020603050405020304" pitchFamily="18" charset="0"/>
                  <a:cs typeface="Times New Roman" panose="02020603050405020304" pitchFamily="18" charset="0"/>
                </a:rPr>
                <a:t>BLOCKCHAIN</a:t>
              </a:r>
              <a:endParaRPr lang="ko-KR" altLang="en-US" sz="48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98" y="3589149"/>
              <a:ext cx="4777096" cy="461665"/>
            </a:xfrm>
            <a:prstGeom prst="rect">
              <a:avLst/>
            </a:prstGeom>
            <a:noFill/>
          </p:spPr>
          <p:txBody>
            <a:bodyPr wrap="square" rtlCol="0" anchor="ctr">
              <a:spAutoFit/>
            </a:bodyPr>
            <a:lstStyle/>
            <a:p>
              <a:r>
                <a:rPr lang="en-US" altLang="ko-KR" sz="2400" dirty="0">
                  <a:solidFill>
                    <a:schemeClr val="bg1"/>
                  </a:solidFill>
                  <a:latin typeface="Times New Roman" panose="02020603050405020304" pitchFamily="18" charset="0"/>
                  <a:cs typeface="Times New Roman" panose="02020603050405020304" pitchFamily="18" charset="0"/>
                </a:rPr>
                <a:t>19AIE431 Applied Cryptography</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285CD39C-4F28-42F9-8CD7-A67CEC17A1DE}"/>
              </a:ext>
            </a:extLst>
          </p:cNvPr>
          <p:cNvSpPr txBox="1"/>
          <p:nvPr/>
        </p:nvSpPr>
        <p:spPr>
          <a:xfrm>
            <a:off x="6694052" y="4478828"/>
            <a:ext cx="6096000" cy="2246769"/>
          </a:xfrm>
          <a:prstGeom prst="rect">
            <a:avLst/>
          </a:prstGeom>
          <a:noFill/>
        </p:spPr>
        <p:txBody>
          <a:bodyPr wrap="square">
            <a:spAutoFit/>
          </a:bodyPr>
          <a:lstStyle/>
          <a:p>
            <a:pPr rtl="0">
              <a:spcBef>
                <a:spcPts val="0"/>
              </a:spcBef>
              <a:spcAft>
                <a:spcPts val="0"/>
              </a:spcAft>
            </a:pPr>
            <a:r>
              <a:rPr lang="en-IN" sz="2400" b="0" i="0" u="none" strike="noStrike" dirty="0" err="1">
                <a:solidFill>
                  <a:schemeClr val="bg1"/>
                </a:solidFill>
                <a:effectLst/>
                <a:latin typeface="Times New Roman" panose="02020603050405020304" pitchFamily="18" charset="0"/>
                <a:cs typeface="Times New Roman" panose="02020603050405020304" pitchFamily="18" charset="0"/>
              </a:rPr>
              <a:t>Adhithan</a:t>
            </a:r>
            <a:r>
              <a:rPr lang="en-IN" sz="2400" b="0" i="0" u="none" strike="noStrike" dirty="0">
                <a:solidFill>
                  <a:schemeClr val="bg1"/>
                </a:solidFill>
                <a:effectLst/>
                <a:latin typeface="Times New Roman" panose="02020603050405020304" pitchFamily="18" charset="0"/>
                <a:cs typeface="Times New Roman" panose="02020603050405020304" pitchFamily="18" charset="0"/>
              </a:rPr>
              <a:t> P  CB.EN.U4AIE19003</a:t>
            </a:r>
            <a:endParaRPr lang="en-IN" sz="2400" b="0" dirty="0">
              <a:solidFill>
                <a:schemeClr val="bg1"/>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2400" b="0" i="0" u="none" strike="noStrike" dirty="0">
                <a:solidFill>
                  <a:schemeClr val="bg1"/>
                </a:solidFill>
                <a:effectLst/>
                <a:latin typeface="Times New Roman" panose="02020603050405020304" pitchFamily="18" charset="0"/>
                <a:cs typeface="Times New Roman" panose="02020603050405020304" pitchFamily="18" charset="0"/>
              </a:rPr>
              <a:t>Dinesh S      CB.EN.U4AIE19025</a:t>
            </a:r>
            <a:endParaRPr lang="en-IN" sz="2400" b="0" dirty="0">
              <a:solidFill>
                <a:schemeClr val="bg1"/>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2400" b="0" i="0" u="none" strike="noStrike" dirty="0">
                <a:solidFill>
                  <a:schemeClr val="bg1"/>
                </a:solidFill>
                <a:effectLst/>
                <a:latin typeface="Times New Roman" panose="02020603050405020304" pitchFamily="18" charset="0"/>
                <a:cs typeface="Times New Roman" panose="02020603050405020304" pitchFamily="18" charset="0"/>
              </a:rPr>
              <a:t>Kabilan N    CB.EN.U4AIE19033</a:t>
            </a:r>
            <a:endParaRPr lang="en-IN" sz="2400" b="0" dirty="0">
              <a:solidFill>
                <a:schemeClr val="bg1"/>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2400" b="0" i="0" u="none" strike="noStrike" dirty="0">
                <a:solidFill>
                  <a:schemeClr val="bg1"/>
                </a:solidFill>
                <a:effectLst/>
                <a:latin typeface="Times New Roman" panose="02020603050405020304" pitchFamily="18" charset="0"/>
                <a:cs typeface="Times New Roman" panose="02020603050405020304" pitchFamily="18" charset="0"/>
              </a:rPr>
              <a:t>Shankar P    CB.EN.U4AIE19049</a:t>
            </a:r>
            <a:endParaRPr lang="en-IN" sz="2400" b="0" dirty="0">
              <a:solidFill>
                <a:schemeClr val="bg1"/>
              </a:solidFill>
              <a:effectLst/>
              <a:latin typeface="Times New Roman" panose="02020603050405020304" pitchFamily="18" charset="0"/>
              <a:cs typeface="Times New Roman" panose="02020603050405020304" pitchFamily="18" charset="0"/>
            </a:endParaRPr>
          </a:p>
          <a:p>
            <a:br>
              <a:rPr lang="en-IN"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74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7BE7FB-5F42-4423-AB3F-DB94DCC93A54}"/>
              </a:ext>
            </a:extLst>
          </p:cNvPr>
          <p:cNvGrpSpPr/>
          <p:nvPr/>
        </p:nvGrpSpPr>
        <p:grpSpPr>
          <a:xfrm>
            <a:off x="7843339" y="1580282"/>
            <a:ext cx="4540249" cy="1788931"/>
            <a:chOff x="6211235" y="1628800"/>
            <a:chExt cx="2609237" cy="1788931"/>
          </a:xfrm>
        </p:grpSpPr>
        <p:sp>
          <p:nvSpPr>
            <p:cNvPr id="13" name="TextBox 12">
              <a:extLst>
                <a:ext uri="{FF2B5EF4-FFF2-40B4-BE49-F238E27FC236}">
                  <a16:creationId xmlns:a16="http://schemas.microsoft.com/office/drawing/2014/main" id="{C00501CE-F59B-4B74-8716-64FB0830D4F1}"/>
                </a:ext>
              </a:extLst>
            </p:cNvPr>
            <p:cNvSpPr txBox="1"/>
            <p:nvPr/>
          </p:nvSpPr>
          <p:spPr>
            <a:xfrm>
              <a:off x="6214186" y="1628800"/>
              <a:ext cx="2606286"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Better Transparency</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4484BC5-1D9B-45D7-8E5B-0B08222B5C8F}"/>
                </a:ext>
              </a:extLst>
            </p:cNvPr>
            <p:cNvSpPr txBox="1"/>
            <p:nvPr/>
          </p:nvSpPr>
          <p:spPr>
            <a:xfrm>
              <a:off x="6211235" y="1971181"/>
              <a:ext cx="2609237" cy="1446550"/>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it’s relatively easier to reach full transparency with blockchain. In Blockchain everything is open for all users to see.</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5" name="그룹 11">
            <a:extLst>
              <a:ext uri="{FF2B5EF4-FFF2-40B4-BE49-F238E27FC236}">
                <a16:creationId xmlns:a16="http://schemas.microsoft.com/office/drawing/2014/main" id="{F1519891-3B28-4F49-891E-2DCCE19CCF53}"/>
              </a:ext>
            </a:extLst>
          </p:cNvPr>
          <p:cNvGrpSpPr/>
          <p:nvPr/>
        </p:nvGrpSpPr>
        <p:grpSpPr>
          <a:xfrm>
            <a:off x="7806671" y="3862345"/>
            <a:ext cx="4385329" cy="2560450"/>
            <a:chOff x="7683326" y="3960633"/>
            <a:chExt cx="4385329" cy="2560450"/>
          </a:xfrm>
        </p:grpSpPr>
        <p:sp>
          <p:nvSpPr>
            <p:cNvPr id="16" name="TextBox 15">
              <a:extLst>
                <a:ext uri="{FF2B5EF4-FFF2-40B4-BE49-F238E27FC236}">
                  <a16:creationId xmlns:a16="http://schemas.microsoft.com/office/drawing/2014/main" id="{CA16F450-743D-4E8F-BA13-DB9FA12BE214}"/>
                </a:ext>
              </a:extLst>
            </p:cNvPr>
            <p:cNvSpPr txBox="1"/>
            <p:nvPr/>
          </p:nvSpPr>
          <p:spPr>
            <a:xfrm>
              <a:off x="7683326" y="3960633"/>
              <a:ext cx="3614754"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Decentralization</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6642972-61A5-40B8-B6F7-F0F85ACE90E7}"/>
                </a:ext>
              </a:extLst>
            </p:cNvPr>
            <p:cNvSpPr txBox="1"/>
            <p:nvPr/>
          </p:nvSpPr>
          <p:spPr>
            <a:xfrm>
              <a:off x="7717951" y="4397425"/>
              <a:ext cx="4350704" cy="2123658"/>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Decentralized networks strive to reduce the level of trust that participants must place in one another, and deter their ability to exert authority or control over one another.  </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430EC35D-6A62-4D98-A9EE-9958AB285C3B}"/>
              </a:ext>
            </a:extLst>
          </p:cNvPr>
          <p:cNvGrpSpPr/>
          <p:nvPr/>
        </p:nvGrpSpPr>
        <p:grpSpPr>
          <a:xfrm>
            <a:off x="0" y="1972008"/>
            <a:ext cx="4212153" cy="2127485"/>
            <a:chOff x="194751" y="2772288"/>
            <a:chExt cx="2609237" cy="2127485"/>
          </a:xfrm>
        </p:grpSpPr>
        <p:sp>
          <p:nvSpPr>
            <p:cNvPr id="19" name="TextBox 18">
              <a:extLst>
                <a:ext uri="{FF2B5EF4-FFF2-40B4-BE49-F238E27FC236}">
                  <a16:creationId xmlns:a16="http://schemas.microsoft.com/office/drawing/2014/main" id="{6EC88349-21CC-459E-8BE7-83093731EF76}"/>
                </a:ext>
              </a:extLst>
            </p:cNvPr>
            <p:cNvSpPr txBox="1"/>
            <p:nvPr/>
          </p:nvSpPr>
          <p:spPr>
            <a:xfrm>
              <a:off x="197702" y="2772288"/>
              <a:ext cx="2606286"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Enhanced Security</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6032319-31F0-4EDE-AD5D-317491DAAF3B}"/>
                </a:ext>
              </a:extLst>
            </p:cNvPr>
            <p:cNvSpPr txBox="1"/>
            <p:nvPr/>
          </p:nvSpPr>
          <p:spPr>
            <a:xfrm>
              <a:off x="194751" y="3114669"/>
              <a:ext cx="2609237" cy="1785104"/>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All the data that is written to the blockchain has to obey the rules of consensus. The data is added to the blockchain only after full verification by the peers.</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1DBEF96E-02F1-4080-8F32-6CCA493E11C0}"/>
              </a:ext>
            </a:extLst>
          </p:cNvPr>
          <p:cNvGrpSpPr/>
          <p:nvPr/>
        </p:nvGrpSpPr>
        <p:grpSpPr>
          <a:xfrm>
            <a:off x="0" y="4208567"/>
            <a:ext cx="4243973" cy="2466039"/>
            <a:chOff x="179512" y="5029814"/>
            <a:chExt cx="2609237" cy="2466039"/>
          </a:xfrm>
        </p:grpSpPr>
        <p:sp>
          <p:nvSpPr>
            <p:cNvPr id="22" name="TextBox 21">
              <a:extLst>
                <a:ext uri="{FF2B5EF4-FFF2-40B4-BE49-F238E27FC236}">
                  <a16:creationId xmlns:a16="http://schemas.microsoft.com/office/drawing/2014/main" id="{1A7A0039-1297-465D-9F9C-6B9947EDBB6C}"/>
                </a:ext>
              </a:extLst>
            </p:cNvPr>
            <p:cNvSpPr txBox="1"/>
            <p:nvPr/>
          </p:nvSpPr>
          <p:spPr>
            <a:xfrm>
              <a:off x="182463" y="5029814"/>
              <a:ext cx="2606286"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True Traceability</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890E220-12EA-4884-9DCD-D3B6B958C71A}"/>
                </a:ext>
              </a:extLst>
            </p:cNvPr>
            <p:cNvSpPr txBox="1"/>
            <p:nvPr/>
          </p:nvSpPr>
          <p:spPr>
            <a:xfrm>
              <a:off x="179512" y="5372195"/>
              <a:ext cx="2609237" cy="2123658"/>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With the help of blockchain technology, enterprises can reach true traceability in their supply chain management system that will benefit both the suppliers and the manufacturers.</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sp>
        <p:nvSpPr>
          <p:cNvPr id="24" name="Rectangle 23">
            <a:extLst>
              <a:ext uri="{FF2B5EF4-FFF2-40B4-BE49-F238E27FC236}">
                <a16:creationId xmlns:a16="http://schemas.microsoft.com/office/drawing/2014/main" id="{698B9A98-F939-4039-91DF-5A469919B51F}"/>
              </a:ext>
            </a:extLst>
          </p:cNvPr>
          <p:cNvSpPr/>
          <p:nvPr/>
        </p:nvSpPr>
        <p:spPr>
          <a:xfrm>
            <a:off x="7556208" y="1726831"/>
            <a:ext cx="122258" cy="10764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2EFD7377-94C0-48B4-8695-905A77ABFCE8}"/>
              </a:ext>
            </a:extLst>
          </p:cNvPr>
          <p:cNvSpPr/>
          <p:nvPr/>
        </p:nvSpPr>
        <p:spPr>
          <a:xfrm>
            <a:off x="7556208" y="3865405"/>
            <a:ext cx="122258" cy="10764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656133ED-80A7-47F3-B757-3994D5B9B382}"/>
              </a:ext>
            </a:extLst>
          </p:cNvPr>
          <p:cNvSpPr/>
          <p:nvPr/>
        </p:nvSpPr>
        <p:spPr>
          <a:xfrm>
            <a:off x="4389566" y="2796118"/>
            <a:ext cx="122258" cy="1076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52B5F08-D52E-4C06-8C3A-36C165F6F562}"/>
              </a:ext>
            </a:extLst>
          </p:cNvPr>
          <p:cNvSpPr/>
          <p:nvPr/>
        </p:nvSpPr>
        <p:spPr>
          <a:xfrm>
            <a:off x="4389566" y="4934693"/>
            <a:ext cx="122258" cy="1076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Chevron 13">
            <a:extLst>
              <a:ext uri="{FF2B5EF4-FFF2-40B4-BE49-F238E27FC236}">
                <a16:creationId xmlns:a16="http://schemas.microsoft.com/office/drawing/2014/main" id="{FF3CC57E-7A14-4F0D-98C9-96410547EB2D}"/>
              </a:ext>
            </a:extLst>
          </p:cNvPr>
          <p:cNvSpPr/>
          <p:nvPr/>
        </p:nvSpPr>
        <p:spPr>
          <a:xfrm>
            <a:off x="7051313" y="2069993"/>
            <a:ext cx="292585" cy="390113"/>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9" name="Chevron 78">
            <a:extLst>
              <a:ext uri="{FF2B5EF4-FFF2-40B4-BE49-F238E27FC236}">
                <a16:creationId xmlns:a16="http://schemas.microsoft.com/office/drawing/2014/main" id="{4C143442-8524-4A37-8712-0E5B4587462A}"/>
              </a:ext>
            </a:extLst>
          </p:cNvPr>
          <p:cNvSpPr/>
          <p:nvPr/>
        </p:nvSpPr>
        <p:spPr>
          <a:xfrm>
            <a:off x="7051313" y="4208567"/>
            <a:ext cx="292585" cy="390113"/>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Chevron 79">
            <a:extLst>
              <a:ext uri="{FF2B5EF4-FFF2-40B4-BE49-F238E27FC236}">
                <a16:creationId xmlns:a16="http://schemas.microsoft.com/office/drawing/2014/main" id="{05F8E9DA-8BB5-4F8C-8845-96B38E7C2273}"/>
              </a:ext>
            </a:extLst>
          </p:cNvPr>
          <p:cNvSpPr/>
          <p:nvPr/>
        </p:nvSpPr>
        <p:spPr>
          <a:xfrm rot="10800000">
            <a:off x="4743250" y="3139280"/>
            <a:ext cx="292585" cy="39011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Chevron 80">
            <a:extLst>
              <a:ext uri="{FF2B5EF4-FFF2-40B4-BE49-F238E27FC236}">
                <a16:creationId xmlns:a16="http://schemas.microsoft.com/office/drawing/2014/main" id="{9D6D445C-66BC-41D3-944B-B3E3E6F30150}"/>
              </a:ext>
            </a:extLst>
          </p:cNvPr>
          <p:cNvSpPr/>
          <p:nvPr/>
        </p:nvSpPr>
        <p:spPr>
          <a:xfrm rot="10800000">
            <a:off x="4743251" y="5277854"/>
            <a:ext cx="292585" cy="39011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D39A449D-F62A-4995-A097-4A424D409BC3}"/>
              </a:ext>
            </a:extLst>
          </p:cNvPr>
          <p:cNvSpPr/>
          <p:nvPr/>
        </p:nvSpPr>
        <p:spPr>
          <a:xfrm>
            <a:off x="2733398" y="275410"/>
            <a:ext cx="6528262" cy="646331"/>
          </a:xfrm>
          <a:prstGeom prst="rect">
            <a:avLst/>
          </a:prstGeom>
          <a:noFill/>
        </p:spPr>
        <p:txBody>
          <a:bodyPr wrap="none" lIns="91440" tIns="45720" rIns="91440" bIns="45720">
            <a:spAutoFit/>
          </a:bodyPr>
          <a:lstStyle/>
          <a:p>
            <a:r>
              <a:rPr lang="en-US" sz="3600" b="1" cap="none" spc="0" dirty="0">
                <a:ln w="22225">
                  <a:solidFill>
                    <a:schemeClr val="accent2"/>
                  </a:solidFill>
                  <a:prstDash val="solid"/>
                </a:ln>
                <a:solidFill>
                  <a:schemeClr val="accent1"/>
                </a:solidFill>
                <a:effectLst/>
                <a:latin typeface="Times New Roman" panose="02020603050405020304" pitchFamily="18" charset="0"/>
                <a:cs typeface="Times New Roman" panose="02020603050405020304" pitchFamily="18" charset="0"/>
              </a:rPr>
              <a:t>BENEFITS OF BLOCKCHAIN</a:t>
            </a:r>
          </a:p>
        </p:txBody>
      </p:sp>
      <p:grpSp>
        <p:nvGrpSpPr>
          <p:cNvPr id="32" name="Group 31">
            <a:extLst>
              <a:ext uri="{FF2B5EF4-FFF2-40B4-BE49-F238E27FC236}">
                <a16:creationId xmlns:a16="http://schemas.microsoft.com/office/drawing/2014/main" id="{1C9E6B28-3C45-428B-B5E1-C0FD3DF06169}"/>
              </a:ext>
            </a:extLst>
          </p:cNvPr>
          <p:cNvGrpSpPr/>
          <p:nvPr/>
        </p:nvGrpSpPr>
        <p:grpSpPr>
          <a:xfrm>
            <a:off x="4511824" y="1726831"/>
            <a:ext cx="3179442" cy="4526856"/>
            <a:chOff x="348360" y="1332374"/>
            <a:chExt cx="2545698" cy="3690873"/>
          </a:xfrm>
        </p:grpSpPr>
        <p:grpSp>
          <p:nvGrpSpPr>
            <p:cNvPr id="33" name="Group 32">
              <a:extLst>
                <a:ext uri="{FF2B5EF4-FFF2-40B4-BE49-F238E27FC236}">
                  <a16:creationId xmlns:a16="http://schemas.microsoft.com/office/drawing/2014/main" id="{B53074A2-164D-4653-8F4F-2A2CF24A21AD}"/>
                </a:ext>
              </a:extLst>
            </p:cNvPr>
            <p:cNvGrpSpPr/>
            <p:nvPr/>
          </p:nvGrpSpPr>
          <p:grpSpPr>
            <a:xfrm>
              <a:off x="348360" y="4335070"/>
              <a:ext cx="2545698" cy="688177"/>
              <a:chOff x="348360" y="4335070"/>
              <a:chExt cx="2545698" cy="688177"/>
            </a:xfrm>
          </p:grpSpPr>
          <p:sp>
            <p:nvSpPr>
              <p:cNvPr id="40" name="Rectangle 7">
                <a:extLst>
                  <a:ext uri="{FF2B5EF4-FFF2-40B4-BE49-F238E27FC236}">
                    <a16:creationId xmlns:a16="http://schemas.microsoft.com/office/drawing/2014/main" id="{4FD798E9-5E94-4BE2-A9F9-378842B1068E}"/>
                  </a:ext>
                </a:extLst>
              </p:cNvPr>
              <p:cNvSpPr/>
              <p:nvPr/>
            </p:nvSpPr>
            <p:spPr>
              <a:xfrm rot="358729">
                <a:off x="348360" y="4422214"/>
                <a:ext cx="2379133" cy="601033"/>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1" name="Rectangle 7">
                <a:extLst>
                  <a:ext uri="{FF2B5EF4-FFF2-40B4-BE49-F238E27FC236}">
                    <a16:creationId xmlns:a16="http://schemas.microsoft.com/office/drawing/2014/main" id="{F82580DB-810A-45C6-B281-30465408B672}"/>
                  </a:ext>
                </a:extLst>
              </p:cNvPr>
              <p:cNvSpPr/>
              <p:nvPr/>
            </p:nvSpPr>
            <p:spPr>
              <a:xfrm rot="358729">
                <a:off x="809437" y="4335070"/>
                <a:ext cx="2084621" cy="526631"/>
              </a:xfrm>
              <a:custGeom>
                <a:avLst/>
                <a:gdLst>
                  <a:gd name="connsiteX0" fmla="*/ 0 w 1546076"/>
                  <a:gd name="connsiteY0" fmla="*/ 0 h 547777"/>
                  <a:gd name="connsiteX1" fmla="*/ 1546076 w 1546076"/>
                  <a:gd name="connsiteY1" fmla="*/ 0 h 547777"/>
                  <a:gd name="connsiteX2" fmla="*/ 1546076 w 1546076"/>
                  <a:gd name="connsiteY2" fmla="*/ 547777 h 547777"/>
                  <a:gd name="connsiteX3" fmla="*/ 0 w 1546076"/>
                  <a:gd name="connsiteY3" fmla="*/ 547777 h 547777"/>
                  <a:gd name="connsiteX4" fmla="*/ 0 w 1546076"/>
                  <a:gd name="connsiteY4" fmla="*/ 0 h 547777"/>
                  <a:gd name="connsiteX0" fmla="*/ 0 w 1546076"/>
                  <a:gd name="connsiteY0" fmla="*/ 0 h 547777"/>
                  <a:gd name="connsiteX1" fmla="*/ 1546076 w 1546076"/>
                  <a:gd name="connsiteY1" fmla="*/ 0 h 547777"/>
                  <a:gd name="connsiteX2" fmla="*/ 1300823 w 1546076"/>
                  <a:gd name="connsiteY2" fmla="*/ 473861 h 547777"/>
                  <a:gd name="connsiteX3" fmla="*/ 0 w 1546076"/>
                  <a:gd name="connsiteY3" fmla="*/ 547777 h 547777"/>
                  <a:gd name="connsiteX4" fmla="*/ 0 w 1546076"/>
                  <a:gd name="connsiteY4" fmla="*/ 0 h 547777"/>
                  <a:gd name="connsiteX0" fmla="*/ 311437 w 1546076"/>
                  <a:gd name="connsiteY0" fmla="*/ 120616 h 547777"/>
                  <a:gd name="connsiteX1" fmla="*/ 1546076 w 1546076"/>
                  <a:gd name="connsiteY1" fmla="*/ 0 h 547777"/>
                  <a:gd name="connsiteX2" fmla="*/ 1300823 w 1546076"/>
                  <a:gd name="connsiteY2" fmla="*/ 473861 h 547777"/>
                  <a:gd name="connsiteX3" fmla="*/ 0 w 1546076"/>
                  <a:gd name="connsiteY3" fmla="*/ 547777 h 547777"/>
                  <a:gd name="connsiteX4" fmla="*/ 311437 w 1546076"/>
                  <a:gd name="connsiteY4" fmla="*/ 120616 h 547777"/>
                  <a:gd name="connsiteX0" fmla="*/ 454636 w 1546076"/>
                  <a:gd name="connsiteY0" fmla="*/ 97957 h 547777"/>
                  <a:gd name="connsiteX1" fmla="*/ 1546076 w 1546076"/>
                  <a:gd name="connsiteY1" fmla="*/ 0 h 547777"/>
                  <a:gd name="connsiteX2" fmla="*/ 1300823 w 1546076"/>
                  <a:gd name="connsiteY2" fmla="*/ 473861 h 547777"/>
                  <a:gd name="connsiteX3" fmla="*/ 0 w 1546076"/>
                  <a:gd name="connsiteY3" fmla="*/ 547777 h 547777"/>
                  <a:gd name="connsiteX4" fmla="*/ 454636 w 1546076"/>
                  <a:gd name="connsiteY4" fmla="*/ 97957 h 547777"/>
                  <a:gd name="connsiteX0" fmla="*/ 454636 w 1714392"/>
                  <a:gd name="connsiteY0" fmla="*/ 100262 h 550082"/>
                  <a:gd name="connsiteX1" fmla="*/ 1714392 w 1714392"/>
                  <a:gd name="connsiteY1" fmla="*/ 0 h 550082"/>
                  <a:gd name="connsiteX2" fmla="*/ 1300823 w 1714392"/>
                  <a:gd name="connsiteY2" fmla="*/ 476166 h 550082"/>
                  <a:gd name="connsiteX3" fmla="*/ 0 w 1714392"/>
                  <a:gd name="connsiteY3" fmla="*/ 550082 h 550082"/>
                  <a:gd name="connsiteX4" fmla="*/ 454636 w 1714392"/>
                  <a:gd name="connsiteY4" fmla="*/ 100262 h 550082"/>
                  <a:gd name="connsiteX0" fmla="*/ 454636 w 1908260"/>
                  <a:gd name="connsiteY0" fmla="*/ 151213 h 601033"/>
                  <a:gd name="connsiteX1" fmla="*/ 1908260 w 1908260"/>
                  <a:gd name="connsiteY1" fmla="*/ 0 h 601033"/>
                  <a:gd name="connsiteX2" fmla="*/ 1300823 w 1908260"/>
                  <a:gd name="connsiteY2" fmla="*/ 527117 h 601033"/>
                  <a:gd name="connsiteX3" fmla="*/ 0 w 1908260"/>
                  <a:gd name="connsiteY3" fmla="*/ 601033 h 601033"/>
                  <a:gd name="connsiteX4" fmla="*/ 454636 w 1908260"/>
                  <a:gd name="connsiteY4" fmla="*/ 151213 h 601033"/>
                  <a:gd name="connsiteX0" fmla="*/ 675642 w 1908260"/>
                  <a:gd name="connsiteY0" fmla="*/ 66773 h 601033"/>
                  <a:gd name="connsiteX1" fmla="*/ 1908260 w 1908260"/>
                  <a:gd name="connsiteY1" fmla="*/ 0 h 601033"/>
                  <a:gd name="connsiteX2" fmla="*/ 1300823 w 1908260"/>
                  <a:gd name="connsiteY2" fmla="*/ 527117 h 601033"/>
                  <a:gd name="connsiteX3" fmla="*/ 0 w 1908260"/>
                  <a:gd name="connsiteY3" fmla="*/ 601033 h 601033"/>
                  <a:gd name="connsiteX4" fmla="*/ 675642 w 1908260"/>
                  <a:gd name="connsiteY4" fmla="*/ 66773 h 60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260" h="601033">
                    <a:moveTo>
                      <a:pt x="675642" y="66773"/>
                    </a:moveTo>
                    <a:lnTo>
                      <a:pt x="1908260" y="0"/>
                    </a:lnTo>
                    <a:lnTo>
                      <a:pt x="1300823" y="527117"/>
                    </a:lnTo>
                    <a:lnTo>
                      <a:pt x="0" y="601033"/>
                    </a:lnTo>
                    <a:lnTo>
                      <a:pt x="675642" y="66773"/>
                    </a:lnTo>
                    <a:close/>
                  </a:path>
                </a:pathLst>
              </a:custGeom>
              <a:solidFill>
                <a:schemeClr val="tx1">
                  <a:lumMod val="65000"/>
                  <a:lumOff val="3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35" name="Group 34">
              <a:extLst>
                <a:ext uri="{FF2B5EF4-FFF2-40B4-BE49-F238E27FC236}">
                  <a16:creationId xmlns:a16="http://schemas.microsoft.com/office/drawing/2014/main" id="{975FEC3A-83B4-42A3-ACB3-893769EFD50F}"/>
                </a:ext>
              </a:extLst>
            </p:cNvPr>
            <p:cNvGrpSpPr/>
            <p:nvPr/>
          </p:nvGrpSpPr>
          <p:grpSpPr>
            <a:xfrm>
              <a:off x="933500" y="1332374"/>
              <a:ext cx="1262236" cy="3479244"/>
              <a:chOff x="1619672" y="1332374"/>
              <a:chExt cx="1262236" cy="3479244"/>
            </a:xfrm>
          </p:grpSpPr>
          <p:sp>
            <p:nvSpPr>
              <p:cNvPr id="36" name="Rectangle 35">
                <a:extLst>
                  <a:ext uri="{FF2B5EF4-FFF2-40B4-BE49-F238E27FC236}">
                    <a16:creationId xmlns:a16="http://schemas.microsoft.com/office/drawing/2014/main" id="{DAF84CDF-1467-472C-AC36-A2EDF21CC0B9}"/>
                  </a:ext>
                </a:extLst>
              </p:cNvPr>
              <p:cNvSpPr/>
              <p:nvPr/>
            </p:nvSpPr>
            <p:spPr>
              <a:xfrm>
                <a:off x="1691680" y="3947522"/>
                <a:ext cx="864096" cy="864096"/>
              </a:xfrm>
              <a:prstGeom prst="rect">
                <a:avLst/>
              </a:prstGeom>
              <a:solidFill>
                <a:schemeClr val="accent1"/>
              </a:solidFill>
              <a:ln>
                <a:noFill/>
              </a:ln>
              <a:scene3d>
                <a:camera prst="perspectiveRight">
                  <a:rot lat="598412" lon="1237643" rev="0"/>
                </a:camera>
                <a:lightRig rig="threePt" dir="t"/>
              </a:scene3d>
              <a:sp3d extrusionH="819150" prstMaterial="flat">
                <a:bevelT w="44450" h="254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D</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37" name="Rectangle 36">
                <a:extLst>
                  <a:ext uri="{FF2B5EF4-FFF2-40B4-BE49-F238E27FC236}">
                    <a16:creationId xmlns:a16="http://schemas.microsoft.com/office/drawing/2014/main" id="{41E97D9C-AD95-49B2-A11D-B57444279EF2}"/>
                  </a:ext>
                </a:extLst>
              </p:cNvPr>
              <p:cNvSpPr/>
              <p:nvPr/>
            </p:nvSpPr>
            <p:spPr>
              <a:xfrm>
                <a:off x="2017812" y="3077696"/>
                <a:ext cx="864096" cy="864096"/>
              </a:xfrm>
              <a:prstGeom prst="rect">
                <a:avLst/>
              </a:prstGeom>
              <a:solidFill>
                <a:schemeClr val="accent2"/>
              </a:solidFill>
              <a:ln>
                <a:noFill/>
              </a:ln>
              <a:scene3d>
                <a:camera prst="perspectiveRight">
                  <a:rot lat="300000" lon="20699968" rev="0"/>
                </a:camera>
                <a:lightRig rig="threePt" dir="t"/>
              </a:scene3d>
              <a:sp3d extrusionH="819150" prstMaterial="flat">
                <a:bevelT w="44450" h="44450"/>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C</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38" name="Rectangle 37">
                <a:extLst>
                  <a:ext uri="{FF2B5EF4-FFF2-40B4-BE49-F238E27FC236}">
                    <a16:creationId xmlns:a16="http://schemas.microsoft.com/office/drawing/2014/main" id="{C29111E8-E9CE-44AD-A8AA-85BA9CD1C407}"/>
                  </a:ext>
                </a:extLst>
              </p:cNvPr>
              <p:cNvSpPr/>
              <p:nvPr/>
            </p:nvSpPr>
            <p:spPr>
              <a:xfrm>
                <a:off x="1979712" y="1332374"/>
                <a:ext cx="864096" cy="864096"/>
              </a:xfrm>
              <a:prstGeom prst="rect">
                <a:avLst/>
              </a:prstGeom>
              <a:solidFill>
                <a:schemeClr val="accent4"/>
              </a:solidFill>
              <a:ln>
                <a:noFill/>
              </a:ln>
              <a:scene3d>
                <a:camera prst="perspectiveRight">
                  <a:rot lat="21299999" lon="20699968" rev="0"/>
                </a:camera>
                <a:lightRig rig="threePt" dir="t"/>
              </a:scene3d>
              <a:sp3d extrusionH="819150" prstMaterial="flat">
                <a:bevelT w="63500" h="31750"/>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A</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sp>
            <p:nvSpPr>
              <p:cNvPr id="39" name="Rectangle 38">
                <a:extLst>
                  <a:ext uri="{FF2B5EF4-FFF2-40B4-BE49-F238E27FC236}">
                    <a16:creationId xmlns:a16="http://schemas.microsoft.com/office/drawing/2014/main" id="{0E5CFEEE-DCD0-4B1D-AC03-E62F3155224E}"/>
                  </a:ext>
                </a:extLst>
              </p:cNvPr>
              <p:cNvSpPr/>
              <p:nvPr/>
            </p:nvSpPr>
            <p:spPr>
              <a:xfrm>
                <a:off x="1619672" y="2211710"/>
                <a:ext cx="864096" cy="864096"/>
              </a:xfrm>
              <a:prstGeom prst="rect">
                <a:avLst/>
              </a:prstGeom>
              <a:solidFill>
                <a:schemeClr val="accent3"/>
              </a:solidFill>
              <a:ln>
                <a:noFill/>
              </a:ln>
              <a:scene3d>
                <a:camera prst="perspectiveRight">
                  <a:rot lat="0" lon="1499958" rev="0"/>
                </a:camera>
                <a:lightRig rig="threePt" dir="t"/>
              </a:scene3d>
              <a:sp3d extrusionH="819150" prstMaterial="flat">
                <a:bevelT w="38100" h="44450"/>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rPr>
                  <a:t>B</a:t>
                </a:r>
                <a:endParaRPr lang="ko-KR" altLang="en-US" sz="54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cs typeface="Arial" pitchFamily="34" charset="0"/>
                </a:endParaRPr>
              </a:p>
            </p:txBody>
          </p:sp>
        </p:grpSp>
      </p:grpSp>
    </p:spTree>
    <p:extLst>
      <p:ext uri="{BB962C8B-B14F-4D97-AF65-F5344CB8AC3E}">
        <p14:creationId xmlns:p14="http://schemas.microsoft.com/office/powerpoint/2010/main" val="156502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704EBC-49D2-468B-98E9-118C435A2E88}"/>
              </a:ext>
            </a:extLst>
          </p:cNvPr>
          <p:cNvSpPr/>
          <p:nvPr/>
        </p:nvSpPr>
        <p:spPr>
          <a:xfrm>
            <a:off x="4355466" y="892427"/>
            <a:ext cx="484087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1"/>
                </a:solidFill>
                <a:latin typeface="Times New Roman" panose="02020603050405020304" pitchFamily="18" charset="0"/>
                <a:cs typeface="Times New Roman" panose="02020603050405020304" pitchFamily="18" charset="0"/>
              </a:rPr>
              <a:t>SMART CONTRACTS</a:t>
            </a:r>
          </a:p>
        </p:txBody>
      </p:sp>
      <p:sp>
        <p:nvSpPr>
          <p:cNvPr id="5" name="TextBox 4">
            <a:extLst>
              <a:ext uri="{FF2B5EF4-FFF2-40B4-BE49-F238E27FC236}">
                <a16:creationId xmlns:a16="http://schemas.microsoft.com/office/drawing/2014/main" id="{78C5122A-9E0B-4BE8-8A2C-7F525402200E}"/>
              </a:ext>
            </a:extLst>
          </p:cNvPr>
          <p:cNvSpPr txBox="1"/>
          <p:nvPr/>
        </p:nvSpPr>
        <p:spPr>
          <a:xfrm>
            <a:off x="1444758" y="1938862"/>
            <a:ext cx="10190771"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Ethereum has the functionality of smart contracts that can automatically perform logical operations based on a set of criteria established in a blockchain.</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Smart Contracts are the digital contracts or immutable agreements used to create a mirror of a legal agreement between two parties and stored over the immutable ledger. </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They typically are used to automate the execution of an agreement so that all participants can be immediately certain of the outcome, without any intermediary’s involvement or time loss.</a:t>
            </a:r>
          </a:p>
          <a:p>
            <a:pPr marL="285750" indent="-285750">
              <a:buFont typeface="Arial" panose="020B0604020202020204" pitchFamily="34" charset="0"/>
              <a:buChar char="•"/>
            </a:pPr>
            <a:endParaRPr lang="en-US" sz="2200" b="0" i="0" u="none" strike="noStrike" dirty="0">
              <a:solidFill>
                <a:srgbClr val="292929"/>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Smart contracts help you exchange money, property, shares, or anything of value in a transparent, conflict-free way while avoiding the services of a middleman.</a:t>
            </a:r>
            <a:endParaRPr lang="en-US" sz="2200" dirty="0">
              <a:solidFill>
                <a:srgbClr val="292929"/>
              </a:solidFill>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FC4991-881B-44E5-BD85-79FFD6A299DE}"/>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4B41AB3-E538-4CBE-8CAE-3CCD036099DC}"/>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AF5B3B1-0276-4003-BA32-BB3A72FF8BF5}"/>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8429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9 NFT Ideas &amp;amp; Examples: The Wild, the Weird &amp;amp; the Wonderful">
            <a:extLst>
              <a:ext uri="{FF2B5EF4-FFF2-40B4-BE49-F238E27FC236}">
                <a16:creationId xmlns:a16="http://schemas.microsoft.com/office/drawing/2014/main" id="{47D6A195-C648-4706-BB68-3FA5BC80F8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39" b="-7416"/>
          <a:stretch/>
        </p:blipFill>
        <p:spPr bwMode="auto">
          <a:xfrm>
            <a:off x="8683596" y="3543299"/>
            <a:ext cx="2759909" cy="29848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F338A48-0916-4198-ADDA-A06D1869CBC2}"/>
              </a:ext>
            </a:extLst>
          </p:cNvPr>
          <p:cNvSpPr txBox="1"/>
          <p:nvPr/>
        </p:nvSpPr>
        <p:spPr>
          <a:xfrm>
            <a:off x="1671130" y="1567103"/>
            <a:ext cx="10722791" cy="872626"/>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b="0" dirty="0">
                <a:latin typeface="Times New Roman" panose="02020603050405020304" pitchFamily="18" charset="0"/>
                <a:cs typeface="Times New Roman" panose="02020603050405020304" pitchFamily="18" charset="0"/>
              </a:rPr>
              <a:t>NFTs are tokens that we can use to represent ownership of unique items.</a:t>
            </a:r>
          </a:p>
          <a:p>
            <a:endParaRPr lang="en-US" sz="2200" b="0" dirty="0">
              <a:latin typeface="Times New Roman" panose="02020603050405020304" pitchFamily="18" charset="0"/>
              <a:cs typeface="Times New Roman" panose="02020603050405020304" pitchFamily="18" charset="0"/>
            </a:endParaRPr>
          </a:p>
          <a:p>
            <a:r>
              <a:rPr lang="en-US" sz="2200" b="0" dirty="0">
                <a:latin typeface="Times New Roman" panose="02020603050405020304" pitchFamily="18" charset="0"/>
                <a:cs typeface="Times New Roman" panose="02020603050405020304" pitchFamily="18" charset="0"/>
              </a:rPr>
              <a:t>No one can modify the record of ownership or copy/paste a new NFT into existence</a:t>
            </a:r>
            <a:endParaRPr lang="en-US" altLang="ko-KR" sz="2200" b="0" dirty="0">
              <a:latin typeface="Times New Roman" panose="02020603050405020304" pitchFamily="18" charset="0"/>
              <a:cs typeface="Times New Roman" panose="02020603050405020304" pitchFamily="18" charset="0"/>
            </a:endParaRPr>
          </a:p>
        </p:txBody>
      </p:sp>
      <p:sp>
        <p:nvSpPr>
          <p:cNvPr id="3" name="텍스트 개체 틀 2">
            <a:extLst>
              <a:ext uri="{FF2B5EF4-FFF2-40B4-BE49-F238E27FC236}">
                <a16:creationId xmlns:a16="http://schemas.microsoft.com/office/drawing/2014/main" id="{68C65A47-7E59-4FFD-8605-2F00E5380570}"/>
              </a:ext>
            </a:extLst>
          </p:cNvPr>
          <p:cNvSpPr>
            <a:spLocks noGrp="1"/>
          </p:cNvSpPr>
          <p:nvPr>
            <p:ph type="body" sz="quarter" idx="10"/>
          </p:nvPr>
        </p:nvSpPr>
        <p:spPr>
          <a:xfrm>
            <a:off x="966456" y="472440"/>
            <a:ext cx="9907439" cy="724247"/>
          </a:xfrm>
        </p:spPr>
        <p:txBody>
          <a:bodyPr/>
          <a:lstStyle/>
          <a:p>
            <a:r>
              <a:rPr lang="en-US" altLang="ko-KR" sz="3000" b="1" dirty="0">
                <a:latin typeface="Times New Roman" panose="02020603050405020304" pitchFamily="18" charset="0"/>
                <a:cs typeface="Times New Roman" panose="02020603050405020304" pitchFamily="18" charset="0"/>
              </a:rPr>
              <a:t>NON- FUNGIBLE TOKENS (NFTs)</a:t>
            </a:r>
            <a:endParaRPr lang="ko-KR" altLang="en-US" sz="2200" b="1" dirty="0">
              <a:latin typeface="Times New Roman" panose="02020603050405020304" pitchFamily="18" charset="0"/>
              <a:cs typeface="Times New Roman" panose="02020603050405020304" pitchFamily="18" charset="0"/>
            </a:endParaRPr>
          </a:p>
        </p:txBody>
      </p:sp>
      <p:sp>
        <p:nvSpPr>
          <p:cNvPr id="24" name="자유형: 도형 23">
            <a:extLst>
              <a:ext uri="{FF2B5EF4-FFF2-40B4-BE49-F238E27FC236}">
                <a16:creationId xmlns:a16="http://schemas.microsoft.com/office/drawing/2014/main" id="{10C88536-F0E6-4FD1-A269-0588144C2E90}"/>
              </a:ext>
            </a:extLst>
          </p:cNvPr>
          <p:cNvSpPr/>
          <p:nvPr/>
        </p:nvSpPr>
        <p:spPr>
          <a:xfrm>
            <a:off x="8683596" y="3543300"/>
            <a:ext cx="2759909" cy="2842260"/>
          </a:xfrm>
          <a:custGeom>
            <a:avLst/>
            <a:gdLst>
              <a:gd name="connsiteX0" fmla="*/ 0 w 3456000"/>
              <a:gd name="connsiteY0" fmla="*/ 0 h 2722562"/>
              <a:gd name="connsiteX1" fmla="*/ 84637 w 3456000"/>
              <a:gd name="connsiteY1" fmla="*/ 0 h 2722562"/>
              <a:gd name="connsiteX2" fmla="*/ 84637 w 3456000"/>
              <a:gd name="connsiteY2" fmla="*/ 2637925 h 2722562"/>
              <a:gd name="connsiteX3" fmla="*/ 3371363 w 3456000"/>
              <a:gd name="connsiteY3" fmla="*/ 2637925 h 2722562"/>
              <a:gd name="connsiteX4" fmla="*/ 3371363 w 3456000"/>
              <a:gd name="connsiteY4" fmla="*/ 0 h 2722562"/>
              <a:gd name="connsiteX5" fmla="*/ 3456000 w 3456000"/>
              <a:gd name="connsiteY5" fmla="*/ 0 h 2722562"/>
              <a:gd name="connsiteX6" fmla="*/ 3456000 w 3456000"/>
              <a:gd name="connsiteY6" fmla="*/ 2722562 h 2722562"/>
              <a:gd name="connsiteX7" fmla="*/ 0 w 3456000"/>
              <a:gd name="connsiteY7" fmla="*/ 2722562 h 272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2722562">
                <a:moveTo>
                  <a:pt x="0" y="0"/>
                </a:moveTo>
                <a:lnTo>
                  <a:pt x="84637" y="0"/>
                </a:lnTo>
                <a:lnTo>
                  <a:pt x="84637" y="2637925"/>
                </a:lnTo>
                <a:lnTo>
                  <a:pt x="3371363" y="2637925"/>
                </a:lnTo>
                <a:lnTo>
                  <a:pt x="3371363" y="0"/>
                </a:lnTo>
                <a:lnTo>
                  <a:pt x="3456000" y="0"/>
                </a:lnTo>
                <a:lnTo>
                  <a:pt x="3456000" y="2722562"/>
                </a:lnTo>
                <a:lnTo>
                  <a:pt x="0" y="27225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4">
            <a:extLst>
              <a:ext uri="{FF2B5EF4-FFF2-40B4-BE49-F238E27FC236}">
                <a16:creationId xmlns:a16="http://schemas.microsoft.com/office/drawing/2014/main" id="{6A0AAAF0-4AED-48D8-B041-1A41F78F2C9C}"/>
              </a:ext>
            </a:extLst>
          </p:cNvPr>
          <p:cNvGraphicFramePr>
            <a:graphicFrameLocks noGrp="1"/>
          </p:cNvGraphicFramePr>
          <p:nvPr>
            <p:extLst>
              <p:ext uri="{D42A27DB-BD31-4B8C-83A1-F6EECF244321}">
                <p14:modId xmlns:p14="http://schemas.microsoft.com/office/powerpoint/2010/main" val="3018944844"/>
              </p:ext>
            </p:extLst>
          </p:nvPr>
        </p:nvGraphicFramePr>
        <p:xfrm>
          <a:off x="597529" y="3974782"/>
          <a:ext cx="7147560" cy="2291080"/>
        </p:xfrm>
        <a:graphic>
          <a:graphicData uri="http://schemas.openxmlformats.org/drawingml/2006/table">
            <a:tbl>
              <a:tblPr firstRow="1" bandRow="1">
                <a:tableStyleId>{5C22544A-7EE6-4342-B048-85BDC9FD1C3A}</a:tableStyleId>
              </a:tblPr>
              <a:tblGrid>
                <a:gridCol w="3573780">
                  <a:extLst>
                    <a:ext uri="{9D8B030D-6E8A-4147-A177-3AD203B41FA5}">
                      <a16:colId xmlns:a16="http://schemas.microsoft.com/office/drawing/2014/main" val="3361153924"/>
                    </a:ext>
                  </a:extLst>
                </a:gridCol>
                <a:gridCol w="3573780">
                  <a:extLst>
                    <a:ext uri="{9D8B030D-6E8A-4147-A177-3AD203B41FA5}">
                      <a16:colId xmlns:a16="http://schemas.microsoft.com/office/drawing/2014/main" val="1415754382"/>
                    </a:ext>
                  </a:extLst>
                </a:gridCol>
              </a:tblGrid>
              <a:tr h="370840">
                <a:tc>
                  <a:txBody>
                    <a:bodyPr/>
                    <a:lstStyle/>
                    <a:p>
                      <a:r>
                        <a:rPr lang="en-US" dirty="0"/>
                        <a:t>Fungible Tokens</a:t>
                      </a:r>
                      <a:endParaRPr lang="en-IN" dirty="0"/>
                    </a:p>
                  </a:txBody>
                  <a:tcPr/>
                </a:tc>
                <a:tc>
                  <a:txBody>
                    <a:bodyPr/>
                    <a:lstStyle/>
                    <a:p>
                      <a:r>
                        <a:rPr lang="en-US" dirty="0"/>
                        <a:t>Non – Fungible Tokens</a:t>
                      </a:r>
                      <a:endParaRPr lang="en-IN" dirty="0"/>
                    </a:p>
                  </a:txBody>
                  <a:tcPr/>
                </a:tc>
                <a:extLst>
                  <a:ext uri="{0D108BD9-81ED-4DB2-BD59-A6C34878D82A}">
                    <a16:rowId xmlns:a16="http://schemas.microsoft.com/office/drawing/2014/main" val="3373380347"/>
                  </a:ext>
                </a:extLst>
              </a:tr>
              <a:tr h="370840">
                <a:tc>
                  <a:txBody>
                    <a:bodyPr/>
                    <a:lstStyle/>
                    <a:p>
                      <a:r>
                        <a:rPr lang="en-US" dirty="0"/>
                        <a:t>Fungible Tokens can be exchanged with other tokens of the same type</a:t>
                      </a:r>
                      <a:endParaRPr lang="en-IN" dirty="0"/>
                    </a:p>
                  </a:txBody>
                  <a:tcPr/>
                </a:tc>
                <a:tc>
                  <a:txBody>
                    <a:bodyPr/>
                    <a:lstStyle/>
                    <a:p>
                      <a:r>
                        <a:rPr lang="en-US" dirty="0"/>
                        <a:t>Non- Fungible Tokens cannot be exchanged with similar type NFT’s</a:t>
                      </a:r>
                      <a:endParaRPr lang="en-IN" dirty="0"/>
                    </a:p>
                  </a:txBody>
                  <a:tcPr/>
                </a:tc>
                <a:extLst>
                  <a:ext uri="{0D108BD9-81ED-4DB2-BD59-A6C34878D82A}">
                    <a16:rowId xmlns:a16="http://schemas.microsoft.com/office/drawing/2014/main" val="1383495222"/>
                  </a:ext>
                </a:extLst>
              </a:tr>
              <a:tr h="370840">
                <a:tc>
                  <a:txBody>
                    <a:bodyPr/>
                    <a:lstStyle/>
                    <a:p>
                      <a:r>
                        <a:rPr lang="en-US" dirty="0"/>
                        <a:t>All Fungible Tokens are identical to each other</a:t>
                      </a:r>
                      <a:endParaRPr lang="en-IN" dirty="0"/>
                    </a:p>
                  </a:txBody>
                  <a:tcPr/>
                </a:tc>
                <a:tc>
                  <a:txBody>
                    <a:bodyPr/>
                    <a:lstStyle/>
                    <a:p>
                      <a:r>
                        <a:rPr lang="en-US" dirty="0"/>
                        <a:t>NFT’s are unique and not similar to each other</a:t>
                      </a:r>
                      <a:endParaRPr lang="en-IN" dirty="0"/>
                    </a:p>
                  </a:txBody>
                  <a:tcPr/>
                </a:tc>
                <a:extLst>
                  <a:ext uri="{0D108BD9-81ED-4DB2-BD59-A6C34878D82A}">
                    <a16:rowId xmlns:a16="http://schemas.microsoft.com/office/drawing/2014/main" val="2953504476"/>
                  </a:ext>
                </a:extLst>
              </a:tr>
              <a:tr h="370840">
                <a:tc>
                  <a:txBody>
                    <a:bodyPr/>
                    <a:lstStyle/>
                    <a:p>
                      <a:r>
                        <a:rPr lang="en-US" dirty="0"/>
                        <a:t>Fungible Tokens can be divided into smaller units</a:t>
                      </a:r>
                      <a:endParaRPr lang="en-IN" dirty="0"/>
                    </a:p>
                  </a:txBody>
                  <a:tcPr/>
                </a:tc>
                <a:tc>
                  <a:txBody>
                    <a:bodyPr/>
                    <a:lstStyle/>
                    <a:p>
                      <a:r>
                        <a:rPr lang="en-US" dirty="0"/>
                        <a:t>NFT’s cannot be divided but are one entire unit</a:t>
                      </a:r>
                      <a:endParaRPr lang="en-IN" dirty="0"/>
                    </a:p>
                  </a:txBody>
                  <a:tcPr/>
                </a:tc>
                <a:extLst>
                  <a:ext uri="{0D108BD9-81ED-4DB2-BD59-A6C34878D82A}">
                    <a16:rowId xmlns:a16="http://schemas.microsoft.com/office/drawing/2014/main" val="945254887"/>
                  </a:ext>
                </a:extLst>
              </a:tr>
            </a:tbl>
          </a:graphicData>
        </a:graphic>
      </p:graphicFrame>
      <p:sp>
        <p:nvSpPr>
          <p:cNvPr id="5" name="TextBox 4">
            <a:extLst>
              <a:ext uri="{FF2B5EF4-FFF2-40B4-BE49-F238E27FC236}">
                <a16:creationId xmlns:a16="http://schemas.microsoft.com/office/drawing/2014/main" id="{2EC476EF-7C51-4FDB-8387-4CF88FA1ADEB}"/>
              </a:ext>
            </a:extLst>
          </p:cNvPr>
          <p:cNvSpPr txBox="1"/>
          <p:nvPr/>
        </p:nvSpPr>
        <p:spPr>
          <a:xfrm>
            <a:off x="8951053" y="3130034"/>
            <a:ext cx="2676088" cy="769441"/>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Some crypto punk NFT’s</a:t>
            </a:r>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8125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2" fill="hold" grpId="0" nodeType="after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F338A48-0916-4198-ADDA-A06D1869CBC2}"/>
              </a:ext>
            </a:extLst>
          </p:cNvPr>
          <p:cNvSpPr txBox="1"/>
          <p:nvPr/>
        </p:nvSpPr>
        <p:spPr>
          <a:xfrm>
            <a:off x="1258349" y="1531528"/>
            <a:ext cx="10720292" cy="872626"/>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IN" sz="2200" b="0" dirty="0">
                <a:latin typeface="Times New Roman" panose="02020603050405020304" pitchFamily="18" charset="0"/>
                <a:cs typeface="Times New Roman" panose="02020603050405020304" pitchFamily="18" charset="0"/>
              </a:rPr>
              <a:t>It is a protocol and peer-to-peer network for storing and sharing data in a distributed file system.</a:t>
            </a:r>
          </a:p>
          <a:p>
            <a:r>
              <a:rPr lang="en-IN" sz="2200" b="0" dirty="0">
                <a:latin typeface="Times New Roman" panose="02020603050405020304" pitchFamily="18" charset="0"/>
                <a:cs typeface="Times New Roman" panose="02020603050405020304" pitchFamily="18" charset="0"/>
              </a:rPr>
              <a:t>IPFS is built around a decentralized system of user-operators who hold a portion of the overall data, creating a resilient system of file storage and sharing.</a:t>
            </a:r>
            <a:endParaRPr lang="en-US" altLang="ko-KR" sz="2200" b="0" dirty="0">
              <a:latin typeface="Times New Roman" panose="02020603050405020304" pitchFamily="18" charset="0"/>
              <a:cs typeface="Times New Roman" panose="02020603050405020304" pitchFamily="18" charset="0"/>
            </a:endParaRPr>
          </a:p>
        </p:txBody>
      </p:sp>
      <p:sp>
        <p:nvSpPr>
          <p:cNvPr id="3" name="텍스트 개체 틀 2">
            <a:extLst>
              <a:ext uri="{FF2B5EF4-FFF2-40B4-BE49-F238E27FC236}">
                <a16:creationId xmlns:a16="http://schemas.microsoft.com/office/drawing/2014/main" id="{68C65A47-7E59-4FFD-8605-2F00E5380570}"/>
              </a:ext>
            </a:extLst>
          </p:cNvPr>
          <p:cNvSpPr>
            <a:spLocks noGrp="1"/>
          </p:cNvSpPr>
          <p:nvPr>
            <p:ph type="body" sz="quarter" idx="10"/>
          </p:nvPr>
        </p:nvSpPr>
        <p:spPr>
          <a:xfrm>
            <a:off x="786785" y="399533"/>
            <a:ext cx="9907439" cy="724247"/>
          </a:xfrm>
        </p:spPr>
        <p:txBody>
          <a:bodyPr/>
          <a:lstStyle/>
          <a:p>
            <a:r>
              <a:rPr lang="en-IN" sz="3000" b="1" dirty="0">
                <a:effectLst/>
                <a:latin typeface="Times New Roman" panose="02020603050405020304" pitchFamily="18" charset="0"/>
                <a:ea typeface="Calibri" panose="020F0502020204030204" pitchFamily="34" charset="0"/>
                <a:cs typeface="Times New Roman" panose="02020603050405020304" pitchFamily="18" charset="0"/>
              </a:rPr>
              <a:t>THE INTERPLANETARY FILE SYSTEM (IPFS) </a:t>
            </a:r>
            <a:endParaRPr lang="ko-KR" altLang="en-US" sz="3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039315C-CD4C-4BB2-AB5C-DA4DA471D145}"/>
              </a:ext>
            </a:extLst>
          </p:cNvPr>
          <p:cNvSpPr txBox="1"/>
          <p:nvPr/>
        </p:nvSpPr>
        <p:spPr>
          <a:xfrm>
            <a:off x="3942825" y="3695113"/>
            <a:ext cx="8035815" cy="3078535"/>
          </a:xfrm>
          <a:prstGeom prst="rect">
            <a:avLst/>
          </a:prstGeom>
          <a:noFill/>
        </p:spPr>
        <p:txBody>
          <a:bodyPr wrap="square">
            <a:spAutoFit/>
          </a:bodyPr>
          <a:lstStyle/>
          <a:p>
            <a:pPr>
              <a:lnSpc>
                <a:spcPct val="150000"/>
              </a:lnSpc>
              <a:spcAft>
                <a:spcPts val="800"/>
              </a:spcAft>
            </a:pP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we want to download a photo from the internet. In this case the location of the photo is the IP address or the domain name.</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is called “location based” addressing. But if that location isn’t accessible</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server is down. So we won’t get the photo. </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fix this, IPFS moves from “location based” addressing to </a:t>
            </a:r>
            <a:r>
              <a:rPr lang="en-IN" sz="2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ontent based” addressing.</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B7E9194-EC37-4DDE-AA5F-282E2E3013D8}"/>
              </a:ext>
            </a:extLst>
          </p:cNvPr>
          <p:cNvPicPr>
            <a:picLocks noChangeAspect="1"/>
          </p:cNvPicPr>
          <p:nvPr/>
        </p:nvPicPr>
        <p:blipFill>
          <a:blip r:embed="rId2"/>
          <a:stretch>
            <a:fillRect/>
          </a:stretch>
        </p:blipFill>
        <p:spPr>
          <a:xfrm>
            <a:off x="375725" y="4760109"/>
            <a:ext cx="3415749" cy="948542"/>
          </a:xfrm>
          <a:prstGeom prst="rect">
            <a:avLst/>
          </a:prstGeom>
        </p:spPr>
      </p:pic>
    </p:spTree>
    <p:extLst>
      <p:ext uri="{BB962C8B-B14F-4D97-AF65-F5344CB8AC3E}">
        <p14:creationId xmlns:p14="http://schemas.microsoft.com/office/powerpoint/2010/main" val="12998808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left)">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C7C083-D0DB-4B00-8D2A-4BAE8EEF4566}"/>
              </a:ext>
            </a:extLst>
          </p:cNvPr>
          <p:cNvSpPr>
            <a:spLocks noGrp="1"/>
          </p:cNvSpPr>
          <p:nvPr>
            <p:ph type="pic" sz="quarter" idx="65"/>
          </p:nvPr>
        </p:nvSpPr>
        <p:spPr>
          <a:xfrm>
            <a:off x="714102" y="1217884"/>
            <a:ext cx="4040777" cy="2211115"/>
          </a:xfrm>
        </p:spPr>
      </p:sp>
      <p:sp>
        <p:nvSpPr>
          <p:cNvPr id="4" name="Text Placeholder 3">
            <a:extLst>
              <a:ext uri="{FF2B5EF4-FFF2-40B4-BE49-F238E27FC236}">
                <a16:creationId xmlns:a16="http://schemas.microsoft.com/office/drawing/2014/main" id="{62E9169F-A8C4-455C-9DC3-D073AEFC8AC5}"/>
              </a:ext>
            </a:extLst>
          </p:cNvPr>
          <p:cNvSpPr>
            <a:spLocks noGrp="1"/>
          </p:cNvSpPr>
          <p:nvPr>
            <p:ph type="body" sz="quarter" idx="10"/>
          </p:nvPr>
        </p:nvSpPr>
        <p:spPr>
          <a:xfrm>
            <a:off x="0" y="569771"/>
            <a:ext cx="12305211" cy="724247"/>
          </a:xfrm>
        </p:spPr>
        <p:txBody>
          <a:bodyPr/>
          <a:lstStyle/>
          <a:p>
            <a:pPr algn="ctr"/>
            <a:r>
              <a:rPr lang="en-IN" sz="3000" b="1" dirty="0">
                <a:effectLst/>
                <a:latin typeface="Times New Roman" panose="02020603050405020304" pitchFamily="18" charset="0"/>
                <a:ea typeface="Calibri" panose="020F0502020204030204" pitchFamily="34" charset="0"/>
                <a:cs typeface="Times New Roman" panose="02020603050405020304" pitchFamily="18" charset="0"/>
              </a:rPr>
              <a:t>HOW IPFS STORES FILES AND MAKES THEM ACCESSIBLE TO OTHERS.</a:t>
            </a:r>
            <a:r>
              <a:rPr lang="en-IN" sz="3000" b="1" dirty="0">
                <a:latin typeface="Times New Roman" panose="02020603050405020304" pitchFamily="18" charset="0"/>
                <a:ea typeface="Calibri" panose="020F0502020204030204" pitchFamily="34" charset="0"/>
                <a:cs typeface="Times New Roman" panose="02020603050405020304" pitchFamily="18" charset="0"/>
              </a:rPr>
              <a:t>?</a:t>
            </a:r>
            <a:endParaRPr lang="en-IN" sz="3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3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E02577-AD54-478B-9EEC-54C84F8F53DE}"/>
              </a:ext>
            </a:extLst>
          </p:cNvPr>
          <p:cNvPicPr>
            <a:picLocks noChangeAspect="1"/>
          </p:cNvPicPr>
          <p:nvPr/>
        </p:nvPicPr>
        <p:blipFill>
          <a:blip r:embed="rId2"/>
          <a:stretch>
            <a:fillRect/>
          </a:stretch>
        </p:blipFill>
        <p:spPr>
          <a:xfrm>
            <a:off x="714102" y="1372071"/>
            <a:ext cx="3910148" cy="1680164"/>
          </a:xfrm>
          <a:prstGeom prst="rect">
            <a:avLst/>
          </a:prstGeom>
        </p:spPr>
      </p:pic>
      <p:sp>
        <p:nvSpPr>
          <p:cNvPr id="8" name="Picture Placeholder 7">
            <a:extLst>
              <a:ext uri="{FF2B5EF4-FFF2-40B4-BE49-F238E27FC236}">
                <a16:creationId xmlns:a16="http://schemas.microsoft.com/office/drawing/2014/main" id="{8D8253B1-8DBD-49DB-8718-9DDCA6259A85}"/>
              </a:ext>
            </a:extLst>
          </p:cNvPr>
          <p:cNvSpPr>
            <a:spLocks noGrp="1"/>
          </p:cNvSpPr>
          <p:nvPr>
            <p:ph type="pic" sz="quarter" idx="66"/>
          </p:nvPr>
        </p:nvSpPr>
        <p:spPr>
          <a:xfrm>
            <a:off x="513050" y="3624214"/>
            <a:ext cx="4312252" cy="3077031"/>
          </a:xfrm>
        </p:spPr>
      </p:sp>
      <p:pic>
        <p:nvPicPr>
          <p:cNvPr id="10" name="Picture 9">
            <a:extLst>
              <a:ext uri="{FF2B5EF4-FFF2-40B4-BE49-F238E27FC236}">
                <a16:creationId xmlns:a16="http://schemas.microsoft.com/office/drawing/2014/main" id="{E9C4375C-0F89-4058-AC91-18301BF1ADAB}"/>
              </a:ext>
            </a:extLst>
          </p:cNvPr>
          <p:cNvPicPr>
            <a:picLocks noChangeAspect="1"/>
          </p:cNvPicPr>
          <p:nvPr/>
        </p:nvPicPr>
        <p:blipFill>
          <a:blip r:embed="rId3"/>
          <a:stretch>
            <a:fillRect/>
          </a:stretch>
        </p:blipFill>
        <p:spPr>
          <a:xfrm>
            <a:off x="205612" y="3624214"/>
            <a:ext cx="4619690" cy="3010395"/>
          </a:xfrm>
          <a:prstGeom prst="rect">
            <a:avLst/>
          </a:prstGeom>
        </p:spPr>
      </p:pic>
      <p:sp>
        <p:nvSpPr>
          <p:cNvPr id="12" name="TextBox 11">
            <a:extLst>
              <a:ext uri="{FF2B5EF4-FFF2-40B4-BE49-F238E27FC236}">
                <a16:creationId xmlns:a16="http://schemas.microsoft.com/office/drawing/2014/main" id="{1BAA609E-A9C8-4F3A-A0FF-7A70BE33E68C}"/>
              </a:ext>
            </a:extLst>
          </p:cNvPr>
          <p:cNvSpPr txBox="1"/>
          <p:nvPr/>
        </p:nvSpPr>
        <p:spPr>
          <a:xfrm>
            <a:off x="5001148" y="1442321"/>
            <a:ext cx="6093822" cy="1879361"/>
          </a:xfrm>
          <a:prstGeom prst="rect">
            <a:avLst/>
          </a:prstGeom>
          <a:noFill/>
        </p:spPr>
        <p:txBody>
          <a:bodyPr wrap="square">
            <a:spAutoFit/>
          </a:bodyPr>
          <a:lstStyle/>
          <a:p>
            <a:pPr>
              <a:lnSpc>
                <a:spcPct val="107000"/>
              </a:lnSpc>
              <a:spcAft>
                <a:spcPts val="800"/>
              </a:spcAft>
            </a:pPr>
            <a:r>
              <a:rPr lang="en-IN" sz="2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Files are stored inside IPFS objects and these objects can store up to 256kb worth of data and can contain links to other IPFS objects. A simple “Hello World” text file, which is very small, can be stored in a single IPFS object.</a:t>
            </a:r>
            <a:endParaRPr lang="en-IN"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989F2E24-0F86-4FC3-A2E4-E37E283177D5}"/>
              </a:ext>
            </a:extLst>
          </p:cNvPr>
          <p:cNvSpPr txBox="1"/>
          <p:nvPr/>
        </p:nvSpPr>
        <p:spPr>
          <a:xfrm>
            <a:off x="4969707" y="3469985"/>
            <a:ext cx="7016681" cy="3068789"/>
          </a:xfrm>
          <a:prstGeom prst="rect">
            <a:avLst/>
          </a:prstGeom>
          <a:noFill/>
        </p:spPr>
        <p:txBody>
          <a:bodyPr wrap="square">
            <a:spAutoFit/>
          </a:bodyPr>
          <a:lstStyle/>
          <a:p>
            <a:pPr>
              <a:lnSpc>
                <a:spcPct val="107000"/>
              </a:lnSpc>
              <a:spcAft>
                <a:spcPts val="800"/>
              </a:spcAft>
            </a:pP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Like an image or video for instance. Those are split up into multiple IPFS objects that are all 256kb in size and afterwards the system will create an empty IPFS object that links to all the other pieces of the file. </a:t>
            </a:r>
            <a:r>
              <a:rPr lang="en-IN" sz="2200" dirty="0">
                <a:effectLst/>
                <a:latin typeface="Times New Roman" panose="02020603050405020304" pitchFamily="18" charset="0"/>
                <a:ea typeface="Times New Roman" panose="02020603050405020304" pitchFamily="18" charset="0"/>
                <a:cs typeface="Times New Roman" panose="02020603050405020304" pitchFamily="18" charset="0"/>
              </a:rPr>
              <a:t>The data architecture of IPFS is very simple and yet it can be very powerful.</a:t>
            </a:r>
            <a:r>
              <a:rPr lang="en-IN"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anymore. It’s an </a:t>
            </a:r>
            <a:r>
              <a:rPr lang="en-IN" sz="2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immutable datastore</a:t>
            </a:r>
            <a:r>
              <a:rPr lang="en-IN"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much like a blockchain.</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165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entagon 42">
            <a:extLst>
              <a:ext uri="{FF2B5EF4-FFF2-40B4-BE49-F238E27FC236}">
                <a16:creationId xmlns:a16="http://schemas.microsoft.com/office/drawing/2014/main" id="{B80D163D-8CE8-4C7E-94E1-DC656FF04E25}"/>
              </a:ext>
            </a:extLst>
          </p:cNvPr>
          <p:cNvSpPr/>
          <p:nvPr/>
        </p:nvSpPr>
        <p:spPr>
          <a:xfrm>
            <a:off x="523277" y="3266744"/>
            <a:ext cx="4208370" cy="709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a:latin typeface="Times New Roman" panose="02020603050405020304" pitchFamily="18" charset="0"/>
              <a:cs typeface="Times New Roman" panose="02020603050405020304" pitchFamily="18" charset="0"/>
            </a:endParaRPr>
          </a:p>
        </p:txBody>
      </p:sp>
      <p:sp>
        <p:nvSpPr>
          <p:cNvPr id="4" name="Rounded Rectangle 4">
            <a:extLst>
              <a:ext uri="{FF2B5EF4-FFF2-40B4-BE49-F238E27FC236}">
                <a16:creationId xmlns:a16="http://schemas.microsoft.com/office/drawing/2014/main" id="{70AAF87C-B6EB-4582-BA27-329892904F55}"/>
              </a:ext>
            </a:extLst>
          </p:cNvPr>
          <p:cNvSpPr/>
          <p:nvPr/>
        </p:nvSpPr>
        <p:spPr>
          <a:xfrm>
            <a:off x="9830864" y="2843333"/>
            <a:ext cx="1743451" cy="1666028"/>
          </a:xfrm>
          <a:prstGeom prst="roundRect">
            <a:avLst>
              <a:gd name="adj" fmla="val 8843"/>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a:latin typeface="Times New Roman" panose="02020603050405020304" pitchFamily="18" charset="0"/>
              <a:cs typeface="Times New Roman" panose="02020603050405020304" pitchFamily="18" charset="0"/>
            </a:endParaRPr>
          </a:p>
        </p:txBody>
      </p:sp>
      <p:sp>
        <p:nvSpPr>
          <p:cNvPr id="6" name="Rounded Rectangle 6">
            <a:extLst>
              <a:ext uri="{FF2B5EF4-FFF2-40B4-BE49-F238E27FC236}">
                <a16:creationId xmlns:a16="http://schemas.microsoft.com/office/drawing/2014/main" id="{891882D5-DBDA-4BF0-96EE-059D06BFFBF3}"/>
              </a:ext>
            </a:extLst>
          </p:cNvPr>
          <p:cNvSpPr/>
          <p:nvPr/>
        </p:nvSpPr>
        <p:spPr>
          <a:xfrm>
            <a:off x="7527569" y="2843333"/>
            <a:ext cx="1743452" cy="1666140"/>
          </a:xfrm>
          <a:prstGeom prst="roundRect">
            <a:avLst>
              <a:gd name="adj" fmla="val 8843"/>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a:latin typeface="Times New Roman" panose="02020603050405020304" pitchFamily="18" charset="0"/>
              <a:cs typeface="Times New Roman" panose="02020603050405020304" pitchFamily="18" charset="0"/>
            </a:endParaRPr>
          </a:p>
        </p:txBody>
      </p:sp>
      <p:sp>
        <p:nvSpPr>
          <p:cNvPr id="8" name="Rounded Rectangle 8">
            <a:extLst>
              <a:ext uri="{FF2B5EF4-FFF2-40B4-BE49-F238E27FC236}">
                <a16:creationId xmlns:a16="http://schemas.microsoft.com/office/drawing/2014/main" id="{EE92DF3D-AB16-4926-B95A-27A2C50BE9C5}"/>
              </a:ext>
            </a:extLst>
          </p:cNvPr>
          <p:cNvSpPr/>
          <p:nvPr/>
        </p:nvSpPr>
        <p:spPr>
          <a:xfrm>
            <a:off x="5224275" y="2844842"/>
            <a:ext cx="1743452" cy="1666197"/>
          </a:xfrm>
          <a:prstGeom prst="roundRect">
            <a:avLst>
              <a:gd name="adj" fmla="val 884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CE34527-AD7A-460F-92C1-03A579863711}"/>
              </a:ext>
            </a:extLst>
          </p:cNvPr>
          <p:cNvSpPr txBox="1"/>
          <p:nvPr/>
        </p:nvSpPr>
        <p:spPr>
          <a:xfrm>
            <a:off x="363984" y="1451869"/>
            <a:ext cx="11934548" cy="769441"/>
          </a:xfrm>
          <a:prstGeom prst="rect">
            <a:avLst/>
          </a:prstGeom>
          <a:noFill/>
        </p:spPr>
        <p:txBody>
          <a:bodyPr wrap="square" rtlCol="0">
            <a:spAutoFit/>
          </a:bodyPr>
          <a:lstStyle/>
          <a:p>
            <a:pPr algn="ctr"/>
            <a:r>
              <a:rPr lang="en-US" sz="2200" b="0" i="0" u="none" strike="noStrike" dirty="0">
                <a:solidFill>
                  <a:srgbClr val="282B2E"/>
                </a:solidFill>
                <a:effectLst/>
                <a:latin typeface="Times New Roman" panose="02020603050405020304" pitchFamily="18" charset="0"/>
                <a:cs typeface="Times New Roman" panose="02020603050405020304" pitchFamily="18" charset="0"/>
              </a:rPr>
              <a:t>A consensus algorithm is a process used to achieve agreement on a single data value among distributed processes or systems.</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043D84E-0D87-49A3-9FCB-873DAE90157D}"/>
              </a:ext>
            </a:extLst>
          </p:cNvPr>
          <p:cNvSpPr txBox="1"/>
          <p:nvPr/>
        </p:nvSpPr>
        <p:spPr>
          <a:xfrm>
            <a:off x="523277" y="5243434"/>
            <a:ext cx="11272847" cy="769441"/>
          </a:xfrm>
          <a:prstGeom prst="rect">
            <a:avLst/>
          </a:prstGeom>
          <a:noFill/>
        </p:spPr>
        <p:txBody>
          <a:bodyPr wrap="square" rtlCol="0">
            <a:spAutoFit/>
          </a:bodyPr>
          <a:lstStyle/>
          <a:p>
            <a:pPr algn="ctr"/>
            <a:r>
              <a:rPr lang="en-US" sz="2200" b="0" i="0" u="none" strike="noStrike" dirty="0">
                <a:solidFill>
                  <a:srgbClr val="282B2E"/>
                </a:solidFill>
                <a:effectLst/>
                <a:latin typeface="Times New Roman" panose="02020603050405020304" pitchFamily="18" charset="0"/>
                <a:cs typeface="Times New Roman" panose="02020603050405020304" pitchFamily="18" charset="0"/>
              </a:rPr>
              <a:t>These algorithms are designed as fault tolerance because there is a possibility that some processes and systems become unavailable and that some communications will be lost.</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4" name="Title 1">
            <a:extLst>
              <a:ext uri="{FF2B5EF4-FFF2-40B4-BE49-F238E27FC236}">
                <a16:creationId xmlns:a16="http://schemas.microsoft.com/office/drawing/2014/main" id="{63537F01-32B9-4405-B0D7-5136EF7A3396}"/>
              </a:ext>
            </a:extLst>
          </p:cNvPr>
          <p:cNvSpPr txBox="1">
            <a:spLocks/>
          </p:cNvSpPr>
          <p:nvPr/>
        </p:nvSpPr>
        <p:spPr>
          <a:xfrm>
            <a:off x="3611373" y="257357"/>
            <a:ext cx="6185125" cy="882746"/>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000" b="1" dirty="0">
                <a:solidFill>
                  <a:srgbClr val="196491"/>
                </a:solidFill>
                <a:latin typeface="Times New Roman" panose="02020603050405020304" pitchFamily="18" charset="0"/>
                <a:cs typeface="Times New Roman" panose="02020603050405020304" pitchFamily="18" charset="0"/>
              </a:rPr>
              <a:t>CONSENSUS ALGORITHMS</a:t>
            </a:r>
            <a:endParaRPr lang="ko-KR" altLang="en-US" sz="3000" b="1" dirty="0">
              <a:solidFill>
                <a:srgbClr val="19649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7323F73-2542-4417-BA96-0518235FBE51}"/>
              </a:ext>
            </a:extLst>
          </p:cNvPr>
          <p:cNvSpPr txBox="1"/>
          <p:nvPr/>
        </p:nvSpPr>
        <p:spPr>
          <a:xfrm>
            <a:off x="523277" y="3260846"/>
            <a:ext cx="4274652"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Some of the most used consensus Algorithms are</a:t>
            </a:r>
            <a:endParaRPr lang="en-I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545CF779-FFB8-446C-B41A-F593D138A95C}"/>
              </a:ext>
            </a:extLst>
          </p:cNvPr>
          <p:cNvSpPr txBox="1"/>
          <p:nvPr/>
        </p:nvSpPr>
        <p:spPr>
          <a:xfrm>
            <a:off x="5488066" y="3260846"/>
            <a:ext cx="1215870" cy="769441"/>
          </a:xfrm>
          <a:prstGeom prst="rect">
            <a:avLst/>
          </a:prstGeom>
          <a:noFill/>
        </p:spPr>
        <p:txBody>
          <a:bodyPr wrap="square" rtlCol="0">
            <a:spAutoFit/>
          </a:bodyPr>
          <a:lstStyle/>
          <a:p>
            <a:pPr algn="ctr"/>
            <a:r>
              <a:rPr lang="en-US"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Proof of Work</a:t>
            </a:r>
            <a:endParaRPr lang="en-IN"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5635F3A4-3438-4986-81A5-C846DFB8C48A}"/>
              </a:ext>
            </a:extLst>
          </p:cNvPr>
          <p:cNvSpPr txBox="1"/>
          <p:nvPr/>
        </p:nvSpPr>
        <p:spPr>
          <a:xfrm>
            <a:off x="7793716" y="3205846"/>
            <a:ext cx="1211158" cy="769441"/>
          </a:xfrm>
          <a:prstGeom prst="rect">
            <a:avLst/>
          </a:prstGeom>
          <a:noFill/>
        </p:spPr>
        <p:txBody>
          <a:bodyPr wrap="square" rtlCol="0">
            <a:spAutoFit/>
          </a:bodyPr>
          <a:lstStyle/>
          <a:p>
            <a:pPr algn="ctr"/>
            <a:r>
              <a:rPr 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Proof of Stake</a:t>
            </a:r>
            <a:endParaRPr lang="en-I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C1260D93-C672-4C41-876E-9854DCE874AC}"/>
              </a:ext>
            </a:extLst>
          </p:cNvPr>
          <p:cNvSpPr txBox="1"/>
          <p:nvPr/>
        </p:nvSpPr>
        <p:spPr>
          <a:xfrm>
            <a:off x="9991554" y="3205846"/>
            <a:ext cx="1422069" cy="769441"/>
          </a:xfrm>
          <a:prstGeom prst="rect">
            <a:avLst/>
          </a:prstGeom>
          <a:noFill/>
        </p:spPr>
        <p:txBody>
          <a:bodyPr wrap="square" rtlCol="0">
            <a:spAutoFit/>
          </a:bodyPr>
          <a:lstStyle/>
          <a:p>
            <a:pPr algn="ctr"/>
            <a:r>
              <a:rPr lang="en-US"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Proof of Authority</a:t>
            </a:r>
            <a:endParaRPr lang="en-IN"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90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705600" y="2534465"/>
            <a:ext cx="4876084" cy="1477328"/>
          </a:xfrm>
          <a:prstGeom prst="rect">
            <a:avLst/>
          </a:prstGeom>
          <a:noFill/>
        </p:spPr>
        <p:txBody>
          <a:bodyPr wrap="square" rtlCol="0" anchor="ctr">
            <a:spAutoFit/>
          </a:bodyPr>
          <a:lstStyle/>
          <a:p>
            <a:r>
              <a:rPr lang="en-US" altLang="ko-KR" sz="3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PYTHON IMPLEMENTATION OF BLOCKCHAIN</a:t>
            </a:r>
            <a:endParaRPr lang="ko-KR" altLang="en-US" sz="3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0911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8BD5D963-C916-4567-B767-EEBE67487E8B}"/>
              </a:ext>
            </a:extLst>
          </p:cNvPr>
          <p:cNvGrpSpPr/>
          <p:nvPr/>
        </p:nvGrpSpPr>
        <p:grpSpPr>
          <a:xfrm>
            <a:off x="482160" y="1726218"/>
            <a:ext cx="4568370" cy="3687236"/>
            <a:chOff x="2444748" y="555045"/>
            <a:chExt cx="7282048" cy="5727454"/>
          </a:xfrm>
        </p:grpSpPr>
        <p:sp>
          <p:nvSpPr>
            <p:cNvPr id="6" name="Freeform: Shape 5">
              <a:extLst>
                <a:ext uri="{FF2B5EF4-FFF2-40B4-BE49-F238E27FC236}">
                  <a16:creationId xmlns:a16="http://schemas.microsoft.com/office/drawing/2014/main" id="{9984E070-351A-463A-87B8-0A9CD668DA8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2200">
                <a:latin typeface="Times New Roman" panose="02020603050405020304" pitchFamily="18" charset="0"/>
                <a:cs typeface="Times New Roman" panose="02020603050405020304" pitchFamily="18" charset="0"/>
              </a:endParaRPr>
            </a:p>
          </p:txBody>
        </p:sp>
        <p:sp>
          <p:nvSpPr>
            <p:cNvPr id="7" name="Freeform: Shape 6">
              <a:extLst>
                <a:ext uri="{FF2B5EF4-FFF2-40B4-BE49-F238E27FC236}">
                  <a16:creationId xmlns:a16="http://schemas.microsoft.com/office/drawing/2014/main" id="{841369A1-E8A9-4691-BD92-3E91926AC546}"/>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2200" dirty="0">
                <a:latin typeface="Times New Roman" panose="02020603050405020304" pitchFamily="18" charset="0"/>
                <a:cs typeface="Times New Roman" panose="02020603050405020304" pitchFamily="18" charset="0"/>
              </a:endParaRPr>
            </a:p>
          </p:txBody>
        </p:sp>
        <p:sp>
          <p:nvSpPr>
            <p:cNvPr id="8" name="Freeform: Shape 7">
              <a:extLst>
                <a:ext uri="{FF2B5EF4-FFF2-40B4-BE49-F238E27FC236}">
                  <a16:creationId xmlns:a16="http://schemas.microsoft.com/office/drawing/2014/main" id="{E621B41C-9CB2-49EB-870D-FB2374C7D4B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2200">
                <a:latin typeface="Times New Roman" panose="02020603050405020304" pitchFamily="18" charset="0"/>
                <a:cs typeface="Times New Roman" panose="02020603050405020304" pitchFamily="18" charset="0"/>
              </a:endParaRPr>
            </a:p>
          </p:txBody>
        </p:sp>
        <p:sp>
          <p:nvSpPr>
            <p:cNvPr id="9" name="Freeform: Shape 8">
              <a:extLst>
                <a:ext uri="{FF2B5EF4-FFF2-40B4-BE49-F238E27FC236}">
                  <a16:creationId xmlns:a16="http://schemas.microsoft.com/office/drawing/2014/main" id="{E4F5EA7D-AD53-458B-93B7-9BE9E2E25E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2200" dirty="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AA820E7C-D63D-4854-AE3E-8B8E60DAA80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2200" dirty="0">
                <a:latin typeface="Times New Roman" panose="02020603050405020304" pitchFamily="18"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A6F1928-02D5-437C-B354-CF39EFA70F6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2200">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C01D2E5E-1855-44B7-9DD7-06D5E815704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2200">
                <a:latin typeface="Times New Roman" panose="02020603050405020304" pitchFamily="18" charset="0"/>
                <a:cs typeface="Times New Roman" panose="02020603050405020304" pitchFamily="18" charset="0"/>
              </a:endParaRPr>
            </a:p>
          </p:txBody>
        </p:sp>
        <p:sp>
          <p:nvSpPr>
            <p:cNvPr id="13" name="Freeform: Shape 12">
              <a:extLst>
                <a:ext uri="{FF2B5EF4-FFF2-40B4-BE49-F238E27FC236}">
                  <a16:creationId xmlns:a16="http://schemas.microsoft.com/office/drawing/2014/main" id="{9FE39513-3064-4597-8D4A-3C78AE02FEE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2200" dirty="0">
                <a:latin typeface="Times New Roman" panose="02020603050405020304" pitchFamily="18" charset="0"/>
                <a:cs typeface="Times New Roman" panose="02020603050405020304" pitchFamily="18" charset="0"/>
              </a:endParaRPr>
            </a:p>
          </p:txBody>
        </p:sp>
      </p:grpSp>
      <p:pic>
        <p:nvPicPr>
          <p:cNvPr id="14" name="Picture 2" descr="Whats Makes DApps So Interesting? | AlignMinds">
            <a:extLst>
              <a:ext uri="{FF2B5EF4-FFF2-40B4-BE49-F238E27FC236}">
                <a16:creationId xmlns:a16="http://schemas.microsoft.com/office/drawing/2014/main" id="{F2232447-A2C7-43D2-B421-7DE66C06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74" r="3974"/>
          <a:stretch>
            <a:fillRect/>
          </a:stretch>
        </p:blipFill>
        <p:spPr bwMode="auto">
          <a:xfrm>
            <a:off x="615241" y="1881955"/>
            <a:ext cx="4255842" cy="25889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36910CF-D2DB-41FE-9C79-7A2F8DC7A619}"/>
              </a:ext>
            </a:extLst>
          </p:cNvPr>
          <p:cNvSpPr txBox="1"/>
          <p:nvPr/>
        </p:nvSpPr>
        <p:spPr>
          <a:xfrm>
            <a:off x="5261104" y="2158276"/>
            <a:ext cx="6736080" cy="1107996"/>
          </a:xfrm>
          <a:prstGeom prst="rect">
            <a:avLst/>
          </a:prstGeom>
          <a:noFill/>
        </p:spPr>
        <p:txBody>
          <a:bodyPr wrap="square">
            <a:spAutoFit/>
          </a:bodyPr>
          <a:lstStyle/>
          <a:p>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DApps</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are digital applications or programs that exist and run on a blockchain or peer-to-peer (P2P) network of computers instead of a single computer</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D1BB2A4-5882-4450-90F2-07BAE462276B}"/>
              </a:ext>
            </a:extLst>
          </p:cNvPr>
          <p:cNvSpPr txBox="1"/>
          <p:nvPr/>
        </p:nvSpPr>
        <p:spPr>
          <a:xfrm>
            <a:off x="5261104" y="3916355"/>
            <a:ext cx="6736080" cy="76944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As </a:t>
            </a:r>
            <a:r>
              <a:rPr lang="en-US" sz="2200" dirty="0" err="1">
                <a:latin typeface="Times New Roman" panose="02020603050405020304" pitchFamily="18" charset="0"/>
                <a:cs typeface="Times New Roman" panose="02020603050405020304" pitchFamily="18" charset="0"/>
              </a:rPr>
              <a:t>DApps</a:t>
            </a:r>
            <a:r>
              <a:rPr lang="en-US" sz="2200" dirty="0">
                <a:latin typeface="Times New Roman" panose="02020603050405020304" pitchFamily="18" charset="0"/>
                <a:cs typeface="Times New Roman" panose="02020603050405020304" pitchFamily="18" charset="0"/>
              </a:rPr>
              <a:t> are decentralized, they are free from the control and interference of a single authority.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7090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705600" y="2765297"/>
            <a:ext cx="4876084" cy="1015663"/>
          </a:xfrm>
          <a:prstGeom prst="rect">
            <a:avLst/>
          </a:prstGeom>
          <a:noFill/>
        </p:spPr>
        <p:txBody>
          <a:bodyPr wrap="square" rtlCol="0" anchor="ctr">
            <a:spAutoFit/>
          </a:bodyPr>
          <a:lstStyle/>
          <a:p>
            <a:r>
              <a:rPr lang="en-US" altLang="ko-KR" sz="3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BLOCKCHAIN BASED VOTING SYSTEM</a:t>
            </a:r>
            <a:endParaRPr lang="ko-KR" altLang="en-US" sz="3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614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41">
            <a:extLst>
              <a:ext uri="{FF2B5EF4-FFF2-40B4-BE49-F238E27FC236}">
                <a16:creationId xmlns:a16="http://schemas.microsoft.com/office/drawing/2014/main" id="{928DE006-E5D6-46AD-B7C9-509BADA8821D}"/>
              </a:ext>
            </a:extLst>
          </p:cNvPr>
          <p:cNvSpPr/>
          <p:nvPr/>
        </p:nvSpPr>
        <p:spPr>
          <a:xfrm>
            <a:off x="980228" y="1568171"/>
            <a:ext cx="10311373" cy="889913"/>
          </a:xfrm>
          <a:prstGeom prst="roundRect">
            <a:avLst>
              <a:gd name="adj" fmla="val 0"/>
            </a:avLst>
          </a:prstGeom>
          <a:solidFill>
            <a:srgbClr val="0587A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0" name="Rounded Rectangle 42">
            <a:extLst>
              <a:ext uri="{FF2B5EF4-FFF2-40B4-BE49-F238E27FC236}">
                <a16:creationId xmlns:a16="http://schemas.microsoft.com/office/drawing/2014/main" id="{3ACD1CF3-56F0-45BC-A794-5F9840F8E0B5}"/>
              </a:ext>
            </a:extLst>
          </p:cNvPr>
          <p:cNvSpPr/>
          <p:nvPr/>
        </p:nvSpPr>
        <p:spPr>
          <a:xfrm>
            <a:off x="970772" y="4531664"/>
            <a:ext cx="10311374" cy="1313934"/>
          </a:xfrm>
          <a:prstGeom prst="roundRect">
            <a:avLst>
              <a:gd name="adj" fmla="val 0"/>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TextBox 44">
            <a:extLst>
              <a:ext uri="{FF2B5EF4-FFF2-40B4-BE49-F238E27FC236}">
                <a16:creationId xmlns:a16="http://schemas.microsoft.com/office/drawing/2014/main" id="{37C476BF-71A0-42CE-BF41-19915205D289}"/>
              </a:ext>
            </a:extLst>
          </p:cNvPr>
          <p:cNvSpPr txBox="1"/>
          <p:nvPr/>
        </p:nvSpPr>
        <p:spPr>
          <a:xfrm>
            <a:off x="1042646" y="1669368"/>
            <a:ext cx="10074042" cy="769441"/>
          </a:xfrm>
          <a:prstGeom prst="rect">
            <a:avLst/>
          </a:prstGeom>
          <a:noFill/>
          <a:ln>
            <a:noFill/>
          </a:ln>
        </p:spPr>
        <p:txBody>
          <a:bodyPr wrap="square" rtlCol="0">
            <a:spAutoFit/>
          </a:bodyPr>
          <a:lstStyle/>
          <a:p>
            <a:r>
              <a:rPr lang="en-US" altLang="ko-KR" sz="2200" dirty="0">
                <a:solidFill>
                  <a:schemeClr val="bg1"/>
                </a:solidFill>
                <a:latin typeface="Times New Roman" panose="02020603050405020304" pitchFamily="18" charset="0"/>
                <a:cs typeface="Times New Roman" panose="02020603050405020304" pitchFamily="18" charset="0"/>
              </a:rPr>
              <a:t>Voting with blockchain carries the potential to eliminate election fraud and boost voter turnout.</a:t>
            </a:r>
          </a:p>
        </p:txBody>
      </p:sp>
      <p:sp>
        <p:nvSpPr>
          <p:cNvPr id="54" name="TextBox 53">
            <a:extLst>
              <a:ext uri="{FF2B5EF4-FFF2-40B4-BE49-F238E27FC236}">
                <a16:creationId xmlns:a16="http://schemas.microsoft.com/office/drawing/2014/main" id="{2069C321-06BC-4ECF-A217-519D6DCE1EFD}"/>
              </a:ext>
            </a:extLst>
          </p:cNvPr>
          <p:cNvSpPr txBox="1"/>
          <p:nvPr/>
        </p:nvSpPr>
        <p:spPr>
          <a:xfrm>
            <a:off x="980228" y="4711753"/>
            <a:ext cx="10127005" cy="1107996"/>
          </a:xfrm>
          <a:prstGeom prst="rect">
            <a:avLst/>
          </a:prstGeom>
          <a:noFill/>
        </p:spPr>
        <p:txBody>
          <a:bodyPr wrap="square" rtlCol="0">
            <a:spAutoFit/>
          </a:bodyPr>
          <a:lstStyle/>
          <a:p>
            <a:pPr algn="just" rtl="0">
              <a:spcBef>
                <a:spcPts val="600"/>
              </a:spcBef>
              <a:spcAft>
                <a:spcPts val="0"/>
              </a:spcAft>
            </a:pPr>
            <a:r>
              <a:rPr lang="en-US" sz="2200" b="0" i="0" u="none" strike="noStrike" dirty="0">
                <a:solidFill>
                  <a:schemeClr val="bg1"/>
                </a:solidFill>
                <a:effectLst/>
                <a:latin typeface="Times New Roman" panose="02020603050405020304" pitchFamily="18" charset="0"/>
                <a:cs typeface="Times New Roman" panose="02020603050405020304" pitchFamily="18" charset="0"/>
              </a:rPr>
              <a:t> The blockchain protocol would also maintain transparency in the electoral process, reducing the personnel needed to conduct an election and providing officials with nearly instant results.</a:t>
            </a:r>
            <a:endParaRPr lang="en-US" altLang="ko-KR" sz="1200" dirty="0">
              <a:solidFill>
                <a:schemeClr val="bg1"/>
              </a:solidFill>
              <a:cs typeface="Arial" pitchFamily="34" charset="0"/>
            </a:endParaRPr>
          </a:p>
        </p:txBody>
      </p:sp>
      <p:sp>
        <p:nvSpPr>
          <p:cNvPr id="12" name="Rounded Rectangle 42">
            <a:extLst>
              <a:ext uri="{FF2B5EF4-FFF2-40B4-BE49-F238E27FC236}">
                <a16:creationId xmlns:a16="http://schemas.microsoft.com/office/drawing/2014/main" id="{EE1E377F-9BF5-4330-8895-B11C721C9C92}"/>
              </a:ext>
            </a:extLst>
          </p:cNvPr>
          <p:cNvSpPr/>
          <p:nvPr/>
        </p:nvSpPr>
        <p:spPr>
          <a:xfrm>
            <a:off x="970772" y="2956265"/>
            <a:ext cx="10311373" cy="1077218"/>
          </a:xfrm>
          <a:prstGeom prst="roundRect">
            <a:avLst>
              <a:gd name="adj" fmla="val 0"/>
            </a:avLst>
          </a:prstGeom>
          <a:solidFill>
            <a:srgbClr val="19649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TextBox 12">
            <a:extLst>
              <a:ext uri="{FF2B5EF4-FFF2-40B4-BE49-F238E27FC236}">
                <a16:creationId xmlns:a16="http://schemas.microsoft.com/office/drawing/2014/main" id="{DEC8136C-4366-43EA-B5C8-7C2378AC939F}"/>
              </a:ext>
            </a:extLst>
          </p:cNvPr>
          <p:cNvSpPr txBox="1"/>
          <p:nvPr/>
        </p:nvSpPr>
        <p:spPr>
          <a:xfrm>
            <a:off x="1058228" y="3252277"/>
            <a:ext cx="10074042" cy="430887"/>
          </a:xfrm>
          <a:prstGeom prst="rect">
            <a:avLst/>
          </a:prstGeom>
          <a:noFill/>
        </p:spPr>
        <p:txBody>
          <a:bodyPr wrap="square" rtlCol="0">
            <a:spAutoFit/>
          </a:bodyPr>
          <a:lstStyle/>
          <a:p>
            <a:pPr rtl="0">
              <a:spcBef>
                <a:spcPts val="600"/>
              </a:spcBef>
              <a:spcAft>
                <a:spcPts val="0"/>
              </a:spcAft>
            </a:pPr>
            <a:r>
              <a:rPr lang="en-US" sz="2200" b="0" i="0" u="none" strike="noStrike" dirty="0">
                <a:solidFill>
                  <a:schemeClr val="bg1"/>
                </a:solidFill>
                <a:effectLst/>
                <a:latin typeface="Times New Roman" panose="02020603050405020304" pitchFamily="18" charset="0"/>
                <a:cs typeface="Times New Roman" panose="02020603050405020304" pitchFamily="18" charset="0"/>
              </a:rPr>
              <a:t>Using blockchain in this way would make votes nearly impossible to tamper with.</a:t>
            </a:r>
          </a:p>
        </p:txBody>
      </p:sp>
      <p:sp>
        <p:nvSpPr>
          <p:cNvPr id="2" name="Rectangle 1">
            <a:extLst>
              <a:ext uri="{FF2B5EF4-FFF2-40B4-BE49-F238E27FC236}">
                <a16:creationId xmlns:a16="http://schemas.microsoft.com/office/drawing/2014/main" id="{ED1D67CE-CB71-4AC4-AB6B-D934CF8F4A27}"/>
              </a:ext>
            </a:extLst>
          </p:cNvPr>
          <p:cNvSpPr/>
          <p:nvPr/>
        </p:nvSpPr>
        <p:spPr>
          <a:xfrm>
            <a:off x="4000568" y="160584"/>
            <a:ext cx="409503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VOTING </a:t>
            </a:r>
            <a:r>
              <a:rPr lang="en-US" sz="5400" b="0" cap="none" spc="0" dirty="0">
                <a:ln w="0"/>
                <a:solidFill>
                  <a:srgbClr val="0587AF"/>
                </a:solidFill>
                <a:effectLst>
                  <a:outerShdw blurRad="38100" dist="25400" dir="5400000" algn="ctr" rotWithShape="0">
                    <a:srgbClr val="6E747A">
                      <a:alpha val="43000"/>
                    </a:srgbClr>
                  </a:outerShdw>
                </a:effectLst>
              </a:rPr>
              <a:t>DAPP</a:t>
            </a:r>
          </a:p>
        </p:txBody>
      </p:sp>
    </p:spTree>
    <p:extLst>
      <p:ext uri="{BB962C8B-B14F-4D97-AF65-F5344CB8AC3E}">
        <p14:creationId xmlns:p14="http://schemas.microsoft.com/office/powerpoint/2010/main" val="32550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5C12E-1A4E-4C1E-BE2B-BE78406D6150}"/>
              </a:ext>
            </a:extLst>
          </p:cNvPr>
          <p:cNvSpPr/>
          <p:nvPr/>
        </p:nvSpPr>
        <p:spPr>
          <a:xfrm>
            <a:off x="638961" y="611567"/>
            <a:ext cx="10914077" cy="5633208"/>
          </a:xfrm>
          <a:prstGeom prst="rect">
            <a:avLst/>
          </a:prstGeom>
          <a:solidFill>
            <a:srgbClr val="1C2B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A1BDF20-5163-45F3-9B57-B176FE7722DD}"/>
              </a:ext>
            </a:extLst>
          </p:cNvPr>
          <p:cNvSpPr txBox="1"/>
          <p:nvPr/>
        </p:nvSpPr>
        <p:spPr>
          <a:xfrm>
            <a:off x="6059673" y="2046241"/>
            <a:ext cx="5148148" cy="3816429"/>
          </a:xfrm>
          <a:prstGeom prst="rect">
            <a:avLst/>
          </a:prstGeom>
          <a:noFill/>
        </p:spPr>
        <p:txBody>
          <a:bodyPr wrap="square" rtlCol="0">
            <a:spAutoFit/>
          </a:bodyPr>
          <a:lstStyle/>
          <a:p>
            <a:r>
              <a:rPr lang="en-US" altLang="ko-KR" sz="2200" dirty="0">
                <a:solidFill>
                  <a:schemeClr val="bg1"/>
                </a:solidFill>
                <a:latin typeface="Times New Roman" panose="02020603050405020304" pitchFamily="18" charset="0"/>
                <a:cs typeface="Times New Roman" panose="02020603050405020304" pitchFamily="18" charset="0"/>
              </a:rPr>
              <a:t>In this project we’ll be discussing Blockchain and various keywords in blockchain like hashing, Cryptographic Algorithms, Transactions, blocks, smart contracts, IPFS, Consensus algorithms, Dapps and NFTs.</a:t>
            </a:r>
          </a:p>
          <a:p>
            <a:endParaRPr lang="en-US" altLang="ko-KR" sz="2200" dirty="0">
              <a:solidFill>
                <a:schemeClr val="bg1"/>
              </a:solidFill>
              <a:latin typeface="Times New Roman" panose="02020603050405020304" pitchFamily="18" charset="0"/>
              <a:cs typeface="Times New Roman" panose="02020603050405020304" pitchFamily="18" charset="0"/>
            </a:endParaRPr>
          </a:p>
          <a:p>
            <a:r>
              <a:rPr lang="en-US" altLang="ko-KR" sz="2200" dirty="0">
                <a:solidFill>
                  <a:schemeClr val="bg1"/>
                </a:solidFill>
                <a:latin typeface="Times New Roman" panose="02020603050405020304" pitchFamily="18" charset="0"/>
                <a:cs typeface="Times New Roman" panose="02020603050405020304" pitchFamily="18" charset="0"/>
              </a:rPr>
              <a:t>Along with simple blockchain implementation in python followed by a complete decentralized  voting application on top of Ethereum Blockchain</a:t>
            </a:r>
            <a:r>
              <a:rPr lang="en-US" altLang="ko-KR" sz="1600" dirty="0">
                <a:solidFill>
                  <a:schemeClr val="bg1"/>
                </a:solidFill>
                <a:latin typeface="Georgia" panose="02040502050405020303" pitchFamily="18" charset="0"/>
                <a:cs typeface="Arial" pitchFamily="34" charset="0"/>
              </a:rPr>
              <a:t>. </a:t>
            </a:r>
            <a:endParaRPr lang="ko-KR" altLang="en-US" sz="1600" dirty="0">
              <a:solidFill>
                <a:schemeClr val="bg1"/>
              </a:solidFill>
              <a:latin typeface="Georgia" panose="02040502050405020303" pitchFamily="18" charset="0"/>
              <a:cs typeface="Arial" pitchFamily="34" charset="0"/>
            </a:endParaRPr>
          </a:p>
        </p:txBody>
      </p:sp>
      <p:sp>
        <p:nvSpPr>
          <p:cNvPr id="8" name="TextBox 7">
            <a:extLst>
              <a:ext uri="{FF2B5EF4-FFF2-40B4-BE49-F238E27FC236}">
                <a16:creationId xmlns:a16="http://schemas.microsoft.com/office/drawing/2014/main" id="{38D44066-3915-4DD2-8956-B4059FE1D976}"/>
              </a:ext>
            </a:extLst>
          </p:cNvPr>
          <p:cNvSpPr txBox="1"/>
          <p:nvPr/>
        </p:nvSpPr>
        <p:spPr>
          <a:xfrm>
            <a:off x="7268121" y="1051905"/>
            <a:ext cx="3456397" cy="553998"/>
          </a:xfrm>
          <a:prstGeom prst="rect">
            <a:avLst/>
          </a:prstGeom>
          <a:noFill/>
        </p:spPr>
        <p:txBody>
          <a:bodyPr wrap="square" rtlCol="0">
            <a:spAutoFit/>
          </a:bodyPr>
          <a:lstStyle/>
          <a:p>
            <a:r>
              <a:rPr lang="en-US" altLang="ko-KR" sz="3000" b="1" dirty="0">
                <a:solidFill>
                  <a:srgbClr val="FF0000"/>
                </a:solidFill>
                <a:latin typeface="Times New Roman" panose="02020603050405020304" pitchFamily="18" charset="0"/>
                <a:cs typeface="Times New Roman" panose="02020603050405020304" pitchFamily="18" charset="0"/>
              </a:rPr>
              <a:t>OVERVIEW</a:t>
            </a:r>
          </a:p>
        </p:txBody>
      </p:sp>
      <p:pic>
        <p:nvPicPr>
          <p:cNvPr id="2052" name="Picture 4" descr="Blockchain Healthcare Startups | Blockchain in Healthcare - Netscribes">
            <a:extLst>
              <a:ext uri="{FF2B5EF4-FFF2-40B4-BE49-F238E27FC236}">
                <a16:creationId xmlns:a16="http://schemas.microsoft.com/office/drawing/2014/main" id="{202B51B9-4BBA-4320-995F-7CF0CE02C49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3000"/>
                    </a14:imgEffect>
                  </a14:imgLayer>
                </a14:imgProps>
              </a:ext>
              <a:ext uri="{28A0092B-C50C-407E-A947-70E740481C1C}">
                <a14:useLocalDpi xmlns:a14="http://schemas.microsoft.com/office/drawing/2010/main" val="0"/>
              </a:ext>
            </a:extLst>
          </a:blip>
          <a:srcRect l="50932" t="1428" r="18256" b="4"/>
          <a:stretch/>
        </p:blipFill>
        <p:spPr bwMode="auto">
          <a:xfrm>
            <a:off x="2192625" y="612396"/>
            <a:ext cx="3521832" cy="563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31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3C7FD0-9464-4673-82F3-AE98B6DC24CF}"/>
              </a:ext>
            </a:extLst>
          </p:cNvPr>
          <p:cNvSpPr/>
          <p:nvPr/>
        </p:nvSpPr>
        <p:spPr>
          <a:xfrm>
            <a:off x="891513" y="1816573"/>
            <a:ext cx="2376264" cy="2077137"/>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 name="Rectangle 3">
            <a:extLst>
              <a:ext uri="{FF2B5EF4-FFF2-40B4-BE49-F238E27FC236}">
                <a16:creationId xmlns:a16="http://schemas.microsoft.com/office/drawing/2014/main" id="{5BCC8F47-AF66-41CF-ABD6-3A0C7DB634D8}"/>
              </a:ext>
            </a:extLst>
          </p:cNvPr>
          <p:cNvSpPr/>
          <p:nvPr/>
        </p:nvSpPr>
        <p:spPr>
          <a:xfrm>
            <a:off x="3570119" y="1816572"/>
            <a:ext cx="2376264" cy="2077136"/>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 name="Rectangle 4">
            <a:extLst>
              <a:ext uri="{FF2B5EF4-FFF2-40B4-BE49-F238E27FC236}">
                <a16:creationId xmlns:a16="http://schemas.microsoft.com/office/drawing/2014/main" id="{A681F006-1ED9-4D80-B45B-5F560C132E6A}"/>
              </a:ext>
            </a:extLst>
          </p:cNvPr>
          <p:cNvSpPr/>
          <p:nvPr/>
        </p:nvSpPr>
        <p:spPr>
          <a:xfrm>
            <a:off x="6278777" y="1816571"/>
            <a:ext cx="2376264" cy="2087768"/>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6" name="Rectangle 5">
            <a:extLst>
              <a:ext uri="{FF2B5EF4-FFF2-40B4-BE49-F238E27FC236}">
                <a16:creationId xmlns:a16="http://schemas.microsoft.com/office/drawing/2014/main" id="{EC6C3156-C50C-4C42-98EC-A4E23097AD9A}"/>
              </a:ext>
            </a:extLst>
          </p:cNvPr>
          <p:cNvSpPr/>
          <p:nvPr/>
        </p:nvSpPr>
        <p:spPr>
          <a:xfrm>
            <a:off x="6266314" y="4516415"/>
            <a:ext cx="2376264" cy="1592683"/>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7" name="Rectangle 6">
            <a:extLst>
              <a:ext uri="{FF2B5EF4-FFF2-40B4-BE49-F238E27FC236}">
                <a16:creationId xmlns:a16="http://schemas.microsoft.com/office/drawing/2014/main" id="{17CA01A2-143F-49A5-AE43-DBDFC32053EA}"/>
              </a:ext>
            </a:extLst>
          </p:cNvPr>
          <p:cNvSpPr/>
          <p:nvPr/>
        </p:nvSpPr>
        <p:spPr>
          <a:xfrm>
            <a:off x="3349799" y="4395623"/>
            <a:ext cx="2376264" cy="1867198"/>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 name="Right Arrow 7">
            <a:extLst>
              <a:ext uri="{FF2B5EF4-FFF2-40B4-BE49-F238E27FC236}">
                <a16:creationId xmlns:a16="http://schemas.microsoft.com/office/drawing/2014/main" id="{C119394D-F494-4E61-A8CF-AC51DD40E74E}"/>
              </a:ext>
            </a:extLst>
          </p:cNvPr>
          <p:cNvSpPr/>
          <p:nvPr/>
        </p:nvSpPr>
        <p:spPr>
          <a:xfrm>
            <a:off x="3152923" y="2398627"/>
            <a:ext cx="747760"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Right Arrow 8">
            <a:extLst>
              <a:ext uri="{FF2B5EF4-FFF2-40B4-BE49-F238E27FC236}">
                <a16:creationId xmlns:a16="http://schemas.microsoft.com/office/drawing/2014/main" id="{89952F6C-4A90-455F-BAB6-1A5500B98D6C}"/>
              </a:ext>
            </a:extLst>
          </p:cNvPr>
          <p:cNvSpPr/>
          <p:nvPr/>
        </p:nvSpPr>
        <p:spPr>
          <a:xfrm>
            <a:off x="5845990" y="2398627"/>
            <a:ext cx="747760"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ight Arrow 9">
            <a:extLst>
              <a:ext uri="{FF2B5EF4-FFF2-40B4-BE49-F238E27FC236}">
                <a16:creationId xmlns:a16="http://schemas.microsoft.com/office/drawing/2014/main" id="{AF30A401-A293-447E-9DCA-FCAE308574FE}"/>
              </a:ext>
            </a:extLst>
          </p:cNvPr>
          <p:cNvSpPr/>
          <p:nvPr/>
        </p:nvSpPr>
        <p:spPr>
          <a:xfrm rot="10800000">
            <a:off x="5617301" y="5390672"/>
            <a:ext cx="747760" cy="48463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ectangle 11">
            <a:extLst>
              <a:ext uri="{FF2B5EF4-FFF2-40B4-BE49-F238E27FC236}">
                <a16:creationId xmlns:a16="http://schemas.microsoft.com/office/drawing/2014/main" id="{A2505751-0D5A-46A3-B1AD-248ADDC3C011}"/>
              </a:ext>
            </a:extLst>
          </p:cNvPr>
          <p:cNvSpPr/>
          <p:nvPr/>
        </p:nvSpPr>
        <p:spPr>
          <a:xfrm>
            <a:off x="891777" y="1805939"/>
            <a:ext cx="2376000" cy="43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3" name="Rectangle 12">
            <a:extLst>
              <a:ext uri="{FF2B5EF4-FFF2-40B4-BE49-F238E27FC236}">
                <a16:creationId xmlns:a16="http://schemas.microsoft.com/office/drawing/2014/main" id="{EF8275B9-090B-4253-92C8-E7A0452A87D0}"/>
              </a:ext>
            </a:extLst>
          </p:cNvPr>
          <p:cNvSpPr/>
          <p:nvPr/>
        </p:nvSpPr>
        <p:spPr>
          <a:xfrm>
            <a:off x="3570383" y="1805939"/>
            <a:ext cx="23760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Rectangle 13">
            <a:extLst>
              <a:ext uri="{FF2B5EF4-FFF2-40B4-BE49-F238E27FC236}">
                <a16:creationId xmlns:a16="http://schemas.microsoft.com/office/drawing/2014/main" id="{E1DB7431-07B4-4760-9D63-81A84148A0FB}"/>
              </a:ext>
            </a:extLst>
          </p:cNvPr>
          <p:cNvSpPr/>
          <p:nvPr/>
        </p:nvSpPr>
        <p:spPr>
          <a:xfrm>
            <a:off x="6279041" y="1796905"/>
            <a:ext cx="2376000"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 name="Rectangle 14">
            <a:extLst>
              <a:ext uri="{FF2B5EF4-FFF2-40B4-BE49-F238E27FC236}">
                <a16:creationId xmlns:a16="http://schemas.microsoft.com/office/drawing/2014/main" id="{DBD92E70-E23A-47D1-A088-C227D5D9A73E}"/>
              </a:ext>
            </a:extLst>
          </p:cNvPr>
          <p:cNvSpPr/>
          <p:nvPr/>
        </p:nvSpPr>
        <p:spPr>
          <a:xfrm>
            <a:off x="6284572" y="4172448"/>
            <a:ext cx="2376000" cy="432000"/>
          </a:xfrm>
          <a:prstGeom prst="rect">
            <a:avLst/>
          </a:prstGeom>
          <a:solidFill>
            <a:srgbClr val="19A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6" name="Rectangle 15">
            <a:extLst>
              <a:ext uri="{FF2B5EF4-FFF2-40B4-BE49-F238E27FC236}">
                <a16:creationId xmlns:a16="http://schemas.microsoft.com/office/drawing/2014/main" id="{9E2C2DC8-BA79-4B40-89F1-BB45A82BF6DA}"/>
              </a:ext>
            </a:extLst>
          </p:cNvPr>
          <p:cNvSpPr/>
          <p:nvPr/>
        </p:nvSpPr>
        <p:spPr>
          <a:xfrm>
            <a:off x="3376837" y="4164223"/>
            <a:ext cx="2376000" cy="43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TextBox 16">
            <a:extLst>
              <a:ext uri="{FF2B5EF4-FFF2-40B4-BE49-F238E27FC236}">
                <a16:creationId xmlns:a16="http://schemas.microsoft.com/office/drawing/2014/main" id="{696B05AA-3D0D-49D4-AEBD-9AC99E3CD9B6}"/>
              </a:ext>
            </a:extLst>
          </p:cNvPr>
          <p:cNvSpPr txBox="1"/>
          <p:nvPr/>
        </p:nvSpPr>
        <p:spPr>
          <a:xfrm>
            <a:off x="905518" y="1793618"/>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8" name="TextBox 17">
            <a:extLst>
              <a:ext uri="{FF2B5EF4-FFF2-40B4-BE49-F238E27FC236}">
                <a16:creationId xmlns:a16="http://schemas.microsoft.com/office/drawing/2014/main" id="{5FE986CF-F1E7-4DC1-B41F-FBF7A6D43DFA}"/>
              </a:ext>
            </a:extLst>
          </p:cNvPr>
          <p:cNvSpPr txBox="1"/>
          <p:nvPr/>
        </p:nvSpPr>
        <p:spPr>
          <a:xfrm>
            <a:off x="3569372" y="1797009"/>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19" name="TextBox 18">
            <a:extLst>
              <a:ext uri="{FF2B5EF4-FFF2-40B4-BE49-F238E27FC236}">
                <a16:creationId xmlns:a16="http://schemas.microsoft.com/office/drawing/2014/main" id="{7D29786B-CE7E-41F7-B1CB-9FE79E08CE05}"/>
              </a:ext>
            </a:extLst>
          </p:cNvPr>
          <p:cNvSpPr txBox="1"/>
          <p:nvPr/>
        </p:nvSpPr>
        <p:spPr>
          <a:xfrm>
            <a:off x="6265125" y="1789767"/>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0" name="TextBox 19">
            <a:extLst>
              <a:ext uri="{FF2B5EF4-FFF2-40B4-BE49-F238E27FC236}">
                <a16:creationId xmlns:a16="http://schemas.microsoft.com/office/drawing/2014/main" id="{94D9B5B5-B63A-45A3-A742-9C40364249C1}"/>
              </a:ext>
            </a:extLst>
          </p:cNvPr>
          <p:cNvSpPr txBox="1"/>
          <p:nvPr/>
        </p:nvSpPr>
        <p:spPr>
          <a:xfrm>
            <a:off x="6277211" y="4504113"/>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21" name="TextBox 20">
            <a:extLst>
              <a:ext uri="{FF2B5EF4-FFF2-40B4-BE49-F238E27FC236}">
                <a16:creationId xmlns:a16="http://schemas.microsoft.com/office/drawing/2014/main" id="{BBF20020-16F6-45D8-8494-E25AF6C1629E}"/>
              </a:ext>
            </a:extLst>
          </p:cNvPr>
          <p:cNvSpPr txBox="1"/>
          <p:nvPr/>
        </p:nvSpPr>
        <p:spPr>
          <a:xfrm>
            <a:off x="3574370" y="3273237"/>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sp>
        <p:nvSpPr>
          <p:cNvPr id="23" name="TextBox 22">
            <a:extLst>
              <a:ext uri="{FF2B5EF4-FFF2-40B4-BE49-F238E27FC236}">
                <a16:creationId xmlns:a16="http://schemas.microsoft.com/office/drawing/2014/main" id="{B5E3B2AF-154B-46DC-976D-9C5303B379C8}"/>
              </a:ext>
            </a:extLst>
          </p:cNvPr>
          <p:cNvSpPr txBox="1"/>
          <p:nvPr/>
        </p:nvSpPr>
        <p:spPr>
          <a:xfrm>
            <a:off x="1165334" y="2397247"/>
            <a:ext cx="1828622" cy="1200329"/>
          </a:xfrm>
          <a:prstGeom prst="rect">
            <a:avLst/>
          </a:prstGeom>
          <a:noFill/>
        </p:spPr>
        <p:txBody>
          <a:bodyPr wrap="square" rtlCol="0">
            <a:spAutoFit/>
          </a:bodyPr>
          <a:lstStyle/>
          <a:p>
            <a:pPr algn="ctr"/>
            <a:r>
              <a:rPr lang="en-US" b="0" i="0" u="none" strike="noStrike" dirty="0">
                <a:effectLst/>
                <a:latin typeface="Times New Roman" panose="02020603050405020304" pitchFamily="18" charset="0"/>
                <a:cs typeface="Times New Roman" panose="02020603050405020304" pitchFamily="18" charset="0"/>
              </a:rPr>
              <a:t>This </a:t>
            </a:r>
            <a:r>
              <a:rPr lang="en-US" b="0" i="0" u="none" strike="noStrike" dirty="0" err="1">
                <a:effectLst/>
                <a:latin typeface="Times New Roman" panose="02020603050405020304" pitchFamily="18" charset="0"/>
                <a:cs typeface="Times New Roman" panose="02020603050405020304" pitchFamily="18" charset="0"/>
              </a:rPr>
              <a:t>dapp</a:t>
            </a:r>
            <a:r>
              <a:rPr lang="en-US" b="0" i="0" u="none" strike="noStrike" dirty="0">
                <a:effectLst/>
                <a:latin typeface="Times New Roman" panose="02020603050405020304" pitchFamily="18" charset="0"/>
                <a:cs typeface="Times New Roman" panose="02020603050405020304" pitchFamily="18" charset="0"/>
              </a:rPr>
              <a:t> holds an election between two candidates.</a:t>
            </a:r>
            <a:endParaRPr lang="ko-KR" altLang="en-US"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5DA3AA6-BDB1-4EBC-9530-98A4ED248BE3}"/>
              </a:ext>
            </a:extLst>
          </p:cNvPr>
          <p:cNvSpPr txBox="1"/>
          <p:nvPr/>
        </p:nvSpPr>
        <p:spPr>
          <a:xfrm>
            <a:off x="3843939" y="2323911"/>
            <a:ext cx="2102443" cy="1200329"/>
          </a:xfrm>
          <a:prstGeom prst="rect">
            <a:avLst/>
          </a:prstGeom>
          <a:noFill/>
        </p:spPr>
        <p:txBody>
          <a:bodyPr wrap="square" rtlCol="0">
            <a:spAutoFit/>
          </a:bodyPr>
          <a:lstStyle/>
          <a:p>
            <a:pPr algn="ctr"/>
            <a:r>
              <a:rPr lang="en-US" b="0" i="0" u="none" strike="noStrike" dirty="0">
                <a:effectLst/>
                <a:latin typeface="Times New Roman" panose="02020603050405020304" pitchFamily="18" charset="0"/>
                <a:cs typeface="Times New Roman" panose="02020603050405020304" pitchFamily="18" charset="0"/>
              </a:rPr>
              <a:t>voters need an account with a wallet address with some Ethers</a:t>
            </a:r>
            <a:r>
              <a:rPr lang="en-US" sz="1800" b="0" i="0" u="none" strike="noStrike" dirty="0">
                <a:solidFill>
                  <a:srgbClr val="282B2E"/>
                </a:solidFill>
                <a:effectLst/>
                <a:latin typeface="Georgia" panose="02040502050405020303" pitchFamily="18" charset="0"/>
              </a:rPr>
              <a:t>.</a:t>
            </a:r>
            <a:endParaRPr lang="ko-KR" altLang="en-US" sz="1200"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5A5C3876-0DAD-457C-8ACE-42D11A49EA12}"/>
              </a:ext>
            </a:extLst>
          </p:cNvPr>
          <p:cNvSpPr txBox="1"/>
          <p:nvPr/>
        </p:nvSpPr>
        <p:spPr>
          <a:xfrm>
            <a:off x="6552730" y="2397247"/>
            <a:ext cx="1828622" cy="1200329"/>
          </a:xfrm>
          <a:prstGeom prst="rect">
            <a:avLst/>
          </a:prstGeom>
          <a:noFill/>
        </p:spPr>
        <p:txBody>
          <a:bodyPr wrap="square" rtlCol="0">
            <a:spAutoFit/>
          </a:bodyPr>
          <a:lstStyle/>
          <a:p>
            <a:pPr algn="ctr"/>
            <a:r>
              <a:rPr lang="en-US" altLang="ko-KR" dirty="0">
                <a:latin typeface="Times New Roman" panose="02020603050405020304" pitchFamily="18" charset="0"/>
                <a:cs typeface="Times New Roman" panose="02020603050405020304" pitchFamily="18" charset="0"/>
              </a:rPr>
              <a:t>Once Voters connect to the network, they can cast their vote</a:t>
            </a:r>
            <a:endParaRPr lang="ko-KR" altLang="en-US"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BA4B824-453A-4931-B7FA-8135963B110A}"/>
              </a:ext>
            </a:extLst>
          </p:cNvPr>
          <p:cNvSpPr txBox="1"/>
          <p:nvPr/>
        </p:nvSpPr>
        <p:spPr>
          <a:xfrm>
            <a:off x="6635344" y="4643803"/>
            <a:ext cx="1828622" cy="1477328"/>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Smart contracts represents agreements for taking the valid votes.</a:t>
            </a:r>
            <a:endParaRPr lang="ko-KR" altLang="en-US" dirty="0">
              <a:latin typeface="Times New Roman" panose="02020603050405020304" pitchFamily="18" charset="0"/>
              <a:cs typeface="Times New Roman" panose="02020603050405020304" pitchFamily="18" charset="0"/>
            </a:endParaRPr>
          </a:p>
        </p:txBody>
      </p:sp>
      <p:sp>
        <p:nvSpPr>
          <p:cNvPr id="32" name="Rectangle 5">
            <a:extLst>
              <a:ext uri="{FF2B5EF4-FFF2-40B4-BE49-F238E27FC236}">
                <a16:creationId xmlns:a16="http://schemas.microsoft.com/office/drawing/2014/main" id="{4C61BE1E-B7D1-4578-9C85-FF94AF124E83}"/>
              </a:ext>
            </a:extLst>
          </p:cNvPr>
          <p:cNvSpPr/>
          <p:nvPr/>
        </p:nvSpPr>
        <p:spPr>
          <a:xfrm>
            <a:off x="8927537" y="1805941"/>
            <a:ext cx="2376264" cy="2087767"/>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3" name="Rectangle 14">
            <a:extLst>
              <a:ext uri="{FF2B5EF4-FFF2-40B4-BE49-F238E27FC236}">
                <a16:creationId xmlns:a16="http://schemas.microsoft.com/office/drawing/2014/main" id="{2C881E85-FB21-458B-851A-02539F471AB6}"/>
              </a:ext>
            </a:extLst>
          </p:cNvPr>
          <p:cNvSpPr/>
          <p:nvPr/>
        </p:nvSpPr>
        <p:spPr>
          <a:xfrm>
            <a:off x="8927801" y="1811737"/>
            <a:ext cx="2376000" cy="4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TextBox 33">
            <a:extLst>
              <a:ext uri="{FF2B5EF4-FFF2-40B4-BE49-F238E27FC236}">
                <a16:creationId xmlns:a16="http://schemas.microsoft.com/office/drawing/2014/main" id="{6F316175-5FD2-45FF-9970-1436A04CEBE0}"/>
              </a:ext>
            </a:extLst>
          </p:cNvPr>
          <p:cNvSpPr txBox="1"/>
          <p:nvPr/>
        </p:nvSpPr>
        <p:spPr>
          <a:xfrm>
            <a:off x="8938434" y="1796906"/>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36" name="TextBox 35">
            <a:extLst>
              <a:ext uri="{FF2B5EF4-FFF2-40B4-BE49-F238E27FC236}">
                <a16:creationId xmlns:a16="http://schemas.microsoft.com/office/drawing/2014/main" id="{005912B6-A456-41A3-BD11-E6BFCB5BB717}"/>
              </a:ext>
            </a:extLst>
          </p:cNvPr>
          <p:cNvSpPr txBox="1"/>
          <p:nvPr/>
        </p:nvSpPr>
        <p:spPr>
          <a:xfrm>
            <a:off x="9286818" y="2397247"/>
            <a:ext cx="1897277" cy="1200329"/>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Voters pay a small transaction fee to write their votes to the blockchain. </a:t>
            </a:r>
            <a:endParaRPr lang="ko-KR" altLang="en-US" dirty="0">
              <a:latin typeface="Times New Roman" panose="02020603050405020304" pitchFamily="18" charset="0"/>
              <a:cs typeface="Times New Roman" panose="02020603050405020304" pitchFamily="18" charset="0"/>
            </a:endParaRPr>
          </a:p>
        </p:txBody>
      </p:sp>
      <p:sp>
        <p:nvSpPr>
          <p:cNvPr id="37" name="Right Arrow 8">
            <a:extLst>
              <a:ext uri="{FF2B5EF4-FFF2-40B4-BE49-F238E27FC236}">
                <a16:creationId xmlns:a16="http://schemas.microsoft.com/office/drawing/2014/main" id="{1E21F74D-7912-4076-9B29-B9CE55EC6418}"/>
              </a:ext>
            </a:extLst>
          </p:cNvPr>
          <p:cNvSpPr/>
          <p:nvPr/>
        </p:nvSpPr>
        <p:spPr>
          <a:xfrm>
            <a:off x="8539058" y="2402205"/>
            <a:ext cx="747760"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Rectangle 38">
            <a:extLst>
              <a:ext uri="{FF2B5EF4-FFF2-40B4-BE49-F238E27FC236}">
                <a16:creationId xmlns:a16="http://schemas.microsoft.com/office/drawing/2014/main" id="{B96F5CB0-F5F3-4EC6-9538-30685FE21218}"/>
              </a:ext>
            </a:extLst>
          </p:cNvPr>
          <p:cNvSpPr/>
          <p:nvPr/>
        </p:nvSpPr>
        <p:spPr>
          <a:xfrm>
            <a:off x="8912861" y="4256252"/>
            <a:ext cx="2376264" cy="1867198"/>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0" name="Rectangle 39">
            <a:extLst>
              <a:ext uri="{FF2B5EF4-FFF2-40B4-BE49-F238E27FC236}">
                <a16:creationId xmlns:a16="http://schemas.microsoft.com/office/drawing/2014/main" id="{390FC716-4E18-4ADF-A04C-5003A7ED22F7}"/>
              </a:ext>
            </a:extLst>
          </p:cNvPr>
          <p:cNvSpPr/>
          <p:nvPr/>
        </p:nvSpPr>
        <p:spPr>
          <a:xfrm>
            <a:off x="8912993" y="4167801"/>
            <a:ext cx="2376000" cy="432000"/>
          </a:xfrm>
          <a:prstGeom prst="rect">
            <a:avLst/>
          </a:prstGeom>
          <a:solidFill>
            <a:srgbClr val="058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TextBox 41">
            <a:extLst>
              <a:ext uri="{FF2B5EF4-FFF2-40B4-BE49-F238E27FC236}">
                <a16:creationId xmlns:a16="http://schemas.microsoft.com/office/drawing/2014/main" id="{D9794E0D-D58C-40CB-A042-FF7C04133A3D}"/>
              </a:ext>
            </a:extLst>
          </p:cNvPr>
          <p:cNvSpPr txBox="1"/>
          <p:nvPr/>
        </p:nvSpPr>
        <p:spPr>
          <a:xfrm>
            <a:off x="8966703" y="4712958"/>
            <a:ext cx="2217392"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a:t>
            </a:r>
            <a:r>
              <a:rPr lang="en-US" b="0" i="0" u="none" strike="noStrike" dirty="0">
                <a:effectLst/>
                <a:latin typeface="Times New Roman" panose="02020603050405020304" pitchFamily="18" charset="0"/>
                <a:cs typeface="Times New Roman" panose="02020603050405020304" pitchFamily="18" charset="0"/>
              </a:rPr>
              <a:t>iner who completes this transaction is awarded the Ether that voters paid to vote.</a:t>
            </a:r>
            <a:endParaRPr lang="ko-KR" alt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601D6748-FE2F-431B-B317-99C1370F785B}"/>
              </a:ext>
            </a:extLst>
          </p:cNvPr>
          <p:cNvSpPr txBox="1"/>
          <p:nvPr/>
        </p:nvSpPr>
        <p:spPr>
          <a:xfrm>
            <a:off x="3720858" y="4962756"/>
            <a:ext cx="2002050" cy="646331"/>
          </a:xfrm>
          <a:prstGeom prst="rect">
            <a:avLst/>
          </a:prstGeom>
          <a:noFill/>
        </p:spPr>
        <p:txBody>
          <a:bodyPr wrap="square" rtlCol="0">
            <a:spAutoFit/>
          </a:bodyPr>
          <a:lstStyle/>
          <a:p>
            <a:r>
              <a:rPr lang="en-US" b="0" i="0" u="none" strike="noStrike" dirty="0">
                <a:effectLst/>
                <a:latin typeface="Times New Roman" panose="02020603050405020304" pitchFamily="18" charset="0"/>
                <a:cs typeface="Times New Roman" panose="02020603050405020304" pitchFamily="18" charset="0"/>
              </a:rPr>
              <a:t>Candidate with most votes wins.</a:t>
            </a:r>
            <a:endParaRPr lang="ko-KR" altLang="en-US" dirty="0">
              <a:latin typeface="Times New Roman" panose="02020603050405020304" pitchFamily="18" charset="0"/>
              <a:cs typeface="Times New Roman" panose="02020603050405020304" pitchFamily="18" charset="0"/>
            </a:endParaRPr>
          </a:p>
        </p:txBody>
      </p:sp>
      <p:sp>
        <p:nvSpPr>
          <p:cNvPr id="38" name="Right Arrow 15">
            <a:extLst>
              <a:ext uri="{FF2B5EF4-FFF2-40B4-BE49-F238E27FC236}">
                <a16:creationId xmlns:a16="http://schemas.microsoft.com/office/drawing/2014/main" id="{6A3EDA4E-A288-4431-8521-2F865CD32BB4}"/>
              </a:ext>
            </a:extLst>
          </p:cNvPr>
          <p:cNvSpPr/>
          <p:nvPr/>
        </p:nvSpPr>
        <p:spPr>
          <a:xfrm flipH="1">
            <a:off x="8314706" y="5390673"/>
            <a:ext cx="74776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7" name="TextBox 46">
            <a:extLst>
              <a:ext uri="{FF2B5EF4-FFF2-40B4-BE49-F238E27FC236}">
                <a16:creationId xmlns:a16="http://schemas.microsoft.com/office/drawing/2014/main" id="{22456D76-E302-49E1-AD07-B9B22A2921CE}"/>
              </a:ext>
            </a:extLst>
          </p:cNvPr>
          <p:cNvSpPr txBox="1"/>
          <p:nvPr/>
        </p:nvSpPr>
        <p:spPr>
          <a:xfrm>
            <a:off x="8947906" y="4156996"/>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sp>
        <p:nvSpPr>
          <p:cNvPr id="48" name="TextBox 47">
            <a:extLst>
              <a:ext uri="{FF2B5EF4-FFF2-40B4-BE49-F238E27FC236}">
                <a16:creationId xmlns:a16="http://schemas.microsoft.com/office/drawing/2014/main" id="{20E7C800-7CE5-43FE-8DFE-6870E17A35A0}"/>
              </a:ext>
            </a:extLst>
          </p:cNvPr>
          <p:cNvSpPr txBox="1"/>
          <p:nvPr/>
        </p:nvSpPr>
        <p:spPr>
          <a:xfrm>
            <a:off x="6265125" y="4149390"/>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sp>
        <p:nvSpPr>
          <p:cNvPr id="49" name="TextBox 48">
            <a:extLst>
              <a:ext uri="{FF2B5EF4-FFF2-40B4-BE49-F238E27FC236}">
                <a16:creationId xmlns:a16="http://schemas.microsoft.com/office/drawing/2014/main" id="{A4CFBC6F-0001-4C5F-8E53-534AA283AF24}"/>
              </a:ext>
            </a:extLst>
          </p:cNvPr>
          <p:cNvSpPr txBox="1"/>
          <p:nvPr/>
        </p:nvSpPr>
        <p:spPr>
          <a:xfrm>
            <a:off x="3381946" y="4124880"/>
            <a:ext cx="677824"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sp>
        <p:nvSpPr>
          <p:cNvPr id="52" name="Rectangle 51">
            <a:extLst>
              <a:ext uri="{FF2B5EF4-FFF2-40B4-BE49-F238E27FC236}">
                <a16:creationId xmlns:a16="http://schemas.microsoft.com/office/drawing/2014/main" id="{96E1EE68-C80B-4199-8420-C29C7C61727B}"/>
              </a:ext>
            </a:extLst>
          </p:cNvPr>
          <p:cNvSpPr/>
          <p:nvPr/>
        </p:nvSpPr>
        <p:spPr>
          <a:xfrm rot="5400000">
            <a:off x="10219814" y="3997733"/>
            <a:ext cx="3199144" cy="272497"/>
          </a:xfrm>
          <a:prstGeom prst="rect">
            <a:avLst/>
          </a:prstGeom>
          <a:solidFill>
            <a:srgbClr val="196491"/>
          </a:solidFill>
          <a:ln>
            <a:solidFill>
              <a:srgbClr val="1964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AE9AEDD7-B58B-46D3-8E51-836A061CE69C}"/>
              </a:ext>
            </a:extLst>
          </p:cNvPr>
          <p:cNvSpPr/>
          <p:nvPr/>
        </p:nvSpPr>
        <p:spPr>
          <a:xfrm>
            <a:off x="11184095" y="2534409"/>
            <a:ext cx="522389" cy="217180"/>
          </a:xfrm>
          <a:prstGeom prst="rect">
            <a:avLst/>
          </a:prstGeom>
          <a:solidFill>
            <a:srgbClr val="196491"/>
          </a:solidFill>
          <a:ln>
            <a:solidFill>
              <a:srgbClr val="1964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ight Arrow 15">
            <a:extLst>
              <a:ext uri="{FF2B5EF4-FFF2-40B4-BE49-F238E27FC236}">
                <a16:creationId xmlns:a16="http://schemas.microsoft.com/office/drawing/2014/main" id="{F6E92BF7-3F2B-4D4A-9DBB-504942415757}"/>
              </a:ext>
            </a:extLst>
          </p:cNvPr>
          <p:cNvSpPr/>
          <p:nvPr/>
        </p:nvSpPr>
        <p:spPr>
          <a:xfrm flipH="1">
            <a:off x="10948883" y="5366771"/>
            <a:ext cx="747760"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5" name="Rectangle 54">
            <a:extLst>
              <a:ext uri="{FF2B5EF4-FFF2-40B4-BE49-F238E27FC236}">
                <a16:creationId xmlns:a16="http://schemas.microsoft.com/office/drawing/2014/main" id="{DDACDD2D-3298-449F-9E60-E1DF61ABEC95}"/>
              </a:ext>
            </a:extLst>
          </p:cNvPr>
          <p:cNvSpPr/>
          <p:nvPr/>
        </p:nvSpPr>
        <p:spPr>
          <a:xfrm>
            <a:off x="3936289" y="160584"/>
            <a:ext cx="422359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VOTING </a:t>
            </a:r>
            <a:r>
              <a:rPr lang="en-US" sz="5400" b="0" cap="none" spc="0" dirty="0">
                <a:ln w="0"/>
                <a:solidFill>
                  <a:srgbClr val="0587AF"/>
                </a:solidFill>
                <a:effectLst>
                  <a:outerShdw blurRad="38100" dist="25400" dir="5400000" algn="ctr" rotWithShape="0">
                    <a:srgbClr val="6E747A">
                      <a:alpha val="43000"/>
                    </a:srgbClr>
                  </a:outerShdw>
                </a:effectLst>
              </a:rPr>
              <a:t>FLOW</a:t>
            </a:r>
          </a:p>
        </p:txBody>
      </p:sp>
    </p:spTree>
    <p:extLst>
      <p:ext uri="{BB962C8B-B14F-4D97-AF65-F5344CB8AC3E}">
        <p14:creationId xmlns:p14="http://schemas.microsoft.com/office/powerpoint/2010/main" val="216446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0559044-7667-40EF-B9C5-D510B4EAFF84}"/>
              </a:ext>
            </a:extLst>
          </p:cNvPr>
          <p:cNvSpPr/>
          <p:nvPr/>
        </p:nvSpPr>
        <p:spPr>
          <a:xfrm>
            <a:off x="615022" y="5114789"/>
            <a:ext cx="11043578" cy="1403702"/>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4" name="Rectangle 23">
            <a:extLst>
              <a:ext uri="{FF2B5EF4-FFF2-40B4-BE49-F238E27FC236}">
                <a16:creationId xmlns:a16="http://schemas.microsoft.com/office/drawing/2014/main" id="{EA9C3246-69FC-4576-9C0B-A2923DF1CA5E}"/>
              </a:ext>
            </a:extLst>
          </p:cNvPr>
          <p:cNvSpPr/>
          <p:nvPr/>
        </p:nvSpPr>
        <p:spPr>
          <a:xfrm>
            <a:off x="615022" y="3460546"/>
            <a:ext cx="11043578" cy="1403701"/>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3" name="Rectangle 22">
            <a:extLst>
              <a:ext uri="{FF2B5EF4-FFF2-40B4-BE49-F238E27FC236}">
                <a16:creationId xmlns:a16="http://schemas.microsoft.com/office/drawing/2014/main" id="{C2DBCC47-A2AE-4082-A57A-67E03AB8EDD1}"/>
              </a:ext>
            </a:extLst>
          </p:cNvPr>
          <p:cNvSpPr/>
          <p:nvPr/>
        </p:nvSpPr>
        <p:spPr>
          <a:xfrm>
            <a:off x="615022" y="1552695"/>
            <a:ext cx="11043578" cy="1665036"/>
          </a:xfrm>
          <a:prstGeom prst="rect">
            <a:avLst/>
          </a:prstGeom>
          <a:gradFill flip="none" rotWithShape="1">
            <a:gsLst>
              <a:gs pos="0">
                <a:schemeClr val="bg1">
                  <a:lumMod val="92000"/>
                </a:schemeClr>
              </a:gs>
              <a:gs pos="100000">
                <a:schemeClr val="bg1"/>
              </a:gs>
            </a:gsLst>
            <a:lin ang="13500000" scaled="1"/>
            <a:tileRect/>
          </a:gra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20" name="Group 19">
            <a:extLst>
              <a:ext uri="{FF2B5EF4-FFF2-40B4-BE49-F238E27FC236}">
                <a16:creationId xmlns:a16="http://schemas.microsoft.com/office/drawing/2014/main" id="{0BFDFE6F-E117-4FF2-8F34-1FC9FA544570}"/>
              </a:ext>
            </a:extLst>
          </p:cNvPr>
          <p:cNvGrpSpPr/>
          <p:nvPr/>
        </p:nvGrpSpPr>
        <p:grpSpPr>
          <a:xfrm flipH="1">
            <a:off x="615023" y="5117927"/>
            <a:ext cx="3048478" cy="475870"/>
            <a:chOff x="2153502" y="2017026"/>
            <a:chExt cx="2286358" cy="376921"/>
          </a:xfrm>
        </p:grpSpPr>
        <p:sp>
          <p:nvSpPr>
            <p:cNvPr id="21" name="Rectangle 9">
              <a:extLst>
                <a:ext uri="{FF2B5EF4-FFF2-40B4-BE49-F238E27FC236}">
                  <a16:creationId xmlns:a16="http://schemas.microsoft.com/office/drawing/2014/main" id="{E977EB2D-D670-4382-80E2-F8353D81CE85}"/>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ectangle 6">
              <a:extLst>
                <a:ext uri="{FF2B5EF4-FFF2-40B4-BE49-F238E27FC236}">
                  <a16:creationId xmlns:a16="http://schemas.microsoft.com/office/drawing/2014/main" id="{22C8F9E0-8F37-44D2-AFED-27BBE233F81C}"/>
                </a:ext>
              </a:extLst>
            </p:cNvPr>
            <p:cNvSpPr/>
            <p:nvPr/>
          </p:nvSpPr>
          <p:spPr>
            <a:xfrm flipH="1">
              <a:off x="2153502" y="2017026"/>
              <a:ext cx="2286358" cy="288032"/>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17" name="Group 16">
            <a:extLst>
              <a:ext uri="{FF2B5EF4-FFF2-40B4-BE49-F238E27FC236}">
                <a16:creationId xmlns:a16="http://schemas.microsoft.com/office/drawing/2014/main" id="{7DCB2106-003F-45A8-BC40-8C3E5E48355E}"/>
              </a:ext>
            </a:extLst>
          </p:cNvPr>
          <p:cNvGrpSpPr/>
          <p:nvPr/>
        </p:nvGrpSpPr>
        <p:grpSpPr>
          <a:xfrm flipH="1">
            <a:off x="601784" y="3468925"/>
            <a:ext cx="3048478" cy="475870"/>
            <a:chOff x="2153502" y="2017026"/>
            <a:chExt cx="2286358" cy="376921"/>
          </a:xfrm>
        </p:grpSpPr>
        <p:sp>
          <p:nvSpPr>
            <p:cNvPr id="18" name="Rectangle 9">
              <a:extLst>
                <a:ext uri="{FF2B5EF4-FFF2-40B4-BE49-F238E27FC236}">
                  <a16:creationId xmlns:a16="http://schemas.microsoft.com/office/drawing/2014/main" id="{72C484A8-82BF-4D78-A826-172849482428}"/>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6">
              <a:extLst>
                <a:ext uri="{FF2B5EF4-FFF2-40B4-BE49-F238E27FC236}">
                  <a16:creationId xmlns:a16="http://schemas.microsoft.com/office/drawing/2014/main" id="{8BC9E40F-C0FB-464B-9C90-824B07959FBF}"/>
                </a:ext>
              </a:extLst>
            </p:cNvPr>
            <p:cNvSpPr/>
            <p:nvPr/>
          </p:nvSpPr>
          <p:spPr>
            <a:xfrm flipH="1">
              <a:off x="2153502" y="2017026"/>
              <a:ext cx="2286358" cy="288032"/>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14" name="Group 13">
            <a:extLst>
              <a:ext uri="{FF2B5EF4-FFF2-40B4-BE49-F238E27FC236}">
                <a16:creationId xmlns:a16="http://schemas.microsoft.com/office/drawing/2014/main" id="{0D6EC8F2-C1DF-4E14-BA53-839A2E59FE34}"/>
              </a:ext>
            </a:extLst>
          </p:cNvPr>
          <p:cNvGrpSpPr/>
          <p:nvPr/>
        </p:nvGrpSpPr>
        <p:grpSpPr>
          <a:xfrm flipH="1">
            <a:off x="608404" y="1570696"/>
            <a:ext cx="3048478" cy="475870"/>
            <a:chOff x="2153502" y="2017026"/>
            <a:chExt cx="2286358" cy="376921"/>
          </a:xfrm>
        </p:grpSpPr>
        <p:sp>
          <p:nvSpPr>
            <p:cNvPr id="15" name="Rectangle 9">
              <a:extLst>
                <a:ext uri="{FF2B5EF4-FFF2-40B4-BE49-F238E27FC236}">
                  <a16:creationId xmlns:a16="http://schemas.microsoft.com/office/drawing/2014/main" id="{75F93605-28B8-4E7B-91BA-5060B6617AD6}"/>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6">
              <a:extLst>
                <a:ext uri="{FF2B5EF4-FFF2-40B4-BE49-F238E27FC236}">
                  <a16:creationId xmlns:a16="http://schemas.microsoft.com/office/drawing/2014/main" id="{5E36ABA9-9433-43EC-91FC-6145C59E246B}"/>
                </a:ext>
              </a:extLst>
            </p:cNvPr>
            <p:cNvSpPr/>
            <p:nvPr/>
          </p:nvSpPr>
          <p:spPr>
            <a:xfrm flipH="1">
              <a:off x="2153502" y="2017026"/>
              <a:ext cx="2286358" cy="288032"/>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2" name="Text Placeholder 1">
            <a:extLst>
              <a:ext uri="{FF2B5EF4-FFF2-40B4-BE49-F238E27FC236}">
                <a16:creationId xmlns:a16="http://schemas.microsoft.com/office/drawing/2014/main" id="{39096CFF-704E-4E7A-9E0C-AA16575AACB1}"/>
              </a:ext>
            </a:extLst>
          </p:cNvPr>
          <p:cNvSpPr>
            <a:spLocks noGrp="1"/>
          </p:cNvSpPr>
          <p:nvPr>
            <p:ph type="body" sz="quarter" idx="10"/>
          </p:nvPr>
        </p:nvSpPr>
        <p:spPr/>
        <p:txBody>
          <a:bodyPr/>
          <a:lstStyle/>
          <a:p>
            <a:r>
              <a:rPr lang="en-US" sz="4800" dirty="0">
                <a:solidFill>
                  <a:srgbClr val="196491"/>
                </a:solidFill>
                <a:latin typeface="Times New Roman" panose="02020603050405020304" pitchFamily="18" charset="0"/>
                <a:cs typeface="Times New Roman" panose="02020603050405020304" pitchFamily="18" charset="0"/>
              </a:rPr>
              <a:t>SETTING UP THE ENVIRONMENT</a:t>
            </a:r>
            <a:endParaRPr lang="en-IN" sz="4800" dirty="0">
              <a:solidFill>
                <a:srgbClr val="19649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F37C802-CF4A-4C98-930B-EB1D6B6ED9AC}"/>
              </a:ext>
            </a:extLst>
          </p:cNvPr>
          <p:cNvSpPr txBox="1"/>
          <p:nvPr/>
        </p:nvSpPr>
        <p:spPr>
          <a:xfrm>
            <a:off x="685800" y="1552694"/>
            <a:ext cx="2712720" cy="369332"/>
          </a:xfrm>
          <a:prstGeom prst="rect">
            <a:avLst/>
          </a:prstGeom>
          <a:noFill/>
        </p:spPr>
        <p:txBody>
          <a:bodyPr wrap="square" rtlCol="0">
            <a:spAutoFit/>
          </a:bodyPr>
          <a:lstStyle/>
          <a:p>
            <a:r>
              <a:rPr lang="en-US" dirty="0">
                <a:solidFill>
                  <a:schemeClr val="bg1"/>
                </a:solidFill>
              </a:rPr>
              <a:t>Truffle Framework</a:t>
            </a:r>
            <a:endParaRPr lang="en-IN" dirty="0">
              <a:solidFill>
                <a:schemeClr val="bg1"/>
              </a:solidFill>
            </a:endParaRPr>
          </a:p>
        </p:txBody>
      </p:sp>
      <p:sp>
        <p:nvSpPr>
          <p:cNvPr id="5" name="TextBox 4">
            <a:extLst>
              <a:ext uri="{FF2B5EF4-FFF2-40B4-BE49-F238E27FC236}">
                <a16:creationId xmlns:a16="http://schemas.microsoft.com/office/drawing/2014/main" id="{A6714DB3-190B-4495-BDAE-AE8AE46E63CF}"/>
              </a:ext>
            </a:extLst>
          </p:cNvPr>
          <p:cNvSpPr txBox="1"/>
          <p:nvPr/>
        </p:nvSpPr>
        <p:spPr>
          <a:xfrm>
            <a:off x="2048778" y="1970635"/>
            <a:ext cx="9616440" cy="1323439"/>
          </a:xfrm>
          <a:prstGeom prst="rect">
            <a:avLst/>
          </a:prstGeom>
          <a:noFill/>
        </p:spPr>
        <p:txBody>
          <a:bodyPr wrap="square">
            <a:spAutoFit/>
          </a:bodyPr>
          <a:lstStyle/>
          <a:p>
            <a:pPr rtl="0">
              <a:spcBef>
                <a:spcPts val="600"/>
              </a:spcBef>
              <a:spcAft>
                <a:spcPts val="0"/>
              </a:spcAft>
            </a:pPr>
            <a:r>
              <a:rPr lang="en-US" sz="2000" b="0" i="0" u="none" strike="noStrike" dirty="0">
                <a:solidFill>
                  <a:srgbClr val="282B2E"/>
                </a:solidFill>
                <a:effectLst/>
                <a:latin typeface="Times New Roman" panose="02020603050405020304" pitchFamily="18" charset="0"/>
                <a:cs typeface="Times New Roman" panose="02020603050405020304" pitchFamily="18" charset="0"/>
              </a:rPr>
              <a:t>Truffle Framework, which allows us to build decentralized applications on the Ethereum blockchain. It provides a suite of tools that allow us to write smart contacts with the Solidity programming language. It also enables us to test our smart contracts and deploy them to the blockchain.</a:t>
            </a:r>
            <a:endParaRPr lang="en-US" sz="2000" b="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97D1552-5C58-4C3B-A8EF-D1358B939A5A}"/>
              </a:ext>
            </a:extLst>
          </p:cNvPr>
          <p:cNvSpPr txBox="1"/>
          <p:nvPr/>
        </p:nvSpPr>
        <p:spPr>
          <a:xfrm>
            <a:off x="679180" y="3494275"/>
            <a:ext cx="6096000" cy="369332"/>
          </a:xfrm>
          <a:prstGeom prst="rect">
            <a:avLst/>
          </a:prstGeom>
          <a:noFill/>
        </p:spPr>
        <p:txBody>
          <a:bodyPr wrap="square">
            <a:spAutoFit/>
          </a:bodyPr>
          <a:lstStyle/>
          <a:p>
            <a:r>
              <a:rPr lang="en-IN" sz="1800" b="0" i="0" u="none" strike="noStrike" dirty="0">
                <a:solidFill>
                  <a:schemeClr val="bg1"/>
                </a:solidFill>
                <a:effectLst/>
                <a:latin typeface="Georgia" panose="02040502050405020303" pitchFamily="18" charset="0"/>
              </a:rPr>
              <a:t>Ganache</a:t>
            </a:r>
            <a:endParaRPr lang="en-IN" dirty="0">
              <a:solidFill>
                <a:schemeClr val="bg1"/>
              </a:solidFill>
            </a:endParaRPr>
          </a:p>
        </p:txBody>
      </p:sp>
      <p:sp>
        <p:nvSpPr>
          <p:cNvPr id="9" name="TextBox 8">
            <a:extLst>
              <a:ext uri="{FF2B5EF4-FFF2-40B4-BE49-F238E27FC236}">
                <a16:creationId xmlns:a16="http://schemas.microsoft.com/office/drawing/2014/main" id="{58D422D5-B87E-4DD9-BDC1-078849713D0E}"/>
              </a:ext>
            </a:extLst>
          </p:cNvPr>
          <p:cNvSpPr txBox="1"/>
          <p:nvPr/>
        </p:nvSpPr>
        <p:spPr>
          <a:xfrm>
            <a:off x="2035540" y="3831400"/>
            <a:ext cx="9616440" cy="1015663"/>
          </a:xfrm>
          <a:prstGeom prst="rect">
            <a:avLst/>
          </a:prstGeom>
          <a:noFill/>
        </p:spPr>
        <p:txBody>
          <a:bodyPr wrap="square">
            <a:spAutoFit/>
          </a:bodyPr>
          <a:lstStyle/>
          <a:p>
            <a:r>
              <a:rPr lang="en-US" sz="2000" b="0" i="0" u="none" strike="noStrike" dirty="0">
                <a:solidFill>
                  <a:srgbClr val="282B2E"/>
                </a:solidFill>
                <a:effectLst/>
                <a:latin typeface="Times New Roman" panose="02020603050405020304" pitchFamily="18" charset="0"/>
                <a:cs typeface="Times New Roman" panose="02020603050405020304" pitchFamily="18" charset="0"/>
              </a:rPr>
              <a:t>Ganache  is a local in-memory blockchain. It will give us 10 external accounts with addresses on our local Ethereum blockchain. Each account is preloaded with 100 fake ether. We can use these fake ethers for our transactions</a:t>
            </a:r>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53B7BB4-95E7-477D-9D21-2A486BA85B70}"/>
              </a:ext>
            </a:extLst>
          </p:cNvPr>
          <p:cNvSpPr txBox="1"/>
          <p:nvPr/>
        </p:nvSpPr>
        <p:spPr>
          <a:xfrm>
            <a:off x="685800" y="5136016"/>
            <a:ext cx="6096000" cy="369332"/>
          </a:xfrm>
          <a:prstGeom prst="rect">
            <a:avLst/>
          </a:prstGeom>
          <a:noFill/>
        </p:spPr>
        <p:txBody>
          <a:bodyPr wrap="square">
            <a:spAutoFit/>
          </a:bodyPr>
          <a:lstStyle/>
          <a:p>
            <a:r>
              <a:rPr lang="en-IN" sz="1800" b="0" i="0" u="none" strike="noStrike" dirty="0">
                <a:solidFill>
                  <a:schemeClr val="bg1"/>
                </a:solidFill>
                <a:effectLst/>
                <a:latin typeface="Georgia" panose="02040502050405020303" pitchFamily="18" charset="0"/>
              </a:rPr>
              <a:t>Metamask</a:t>
            </a:r>
            <a:endParaRPr lang="en-IN" dirty="0">
              <a:solidFill>
                <a:schemeClr val="bg1"/>
              </a:solidFill>
            </a:endParaRPr>
          </a:p>
        </p:txBody>
      </p:sp>
      <p:sp>
        <p:nvSpPr>
          <p:cNvPr id="13" name="TextBox 12">
            <a:extLst>
              <a:ext uri="{FF2B5EF4-FFF2-40B4-BE49-F238E27FC236}">
                <a16:creationId xmlns:a16="http://schemas.microsoft.com/office/drawing/2014/main" id="{B54B3998-F881-4FD4-BB32-926193EA9F06}"/>
              </a:ext>
            </a:extLst>
          </p:cNvPr>
          <p:cNvSpPr txBox="1"/>
          <p:nvPr/>
        </p:nvSpPr>
        <p:spPr>
          <a:xfrm>
            <a:off x="2042160" y="5517769"/>
            <a:ext cx="9616440" cy="707886"/>
          </a:xfrm>
          <a:prstGeom prst="rect">
            <a:avLst/>
          </a:prstGeom>
          <a:noFill/>
        </p:spPr>
        <p:txBody>
          <a:bodyPr wrap="square">
            <a:spAutoFit/>
          </a:bodyPr>
          <a:lstStyle/>
          <a:p>
            <a:r>
              <a:rPr lang="en-US" sz="2000" b="0" i="0" u="none" strike="noStrike" dirty="0">
                <a:solidFill>
                  <a:srgbClr val="282B2E"/>
                </a:solidFill>
                <a:effectLst/>
                <a:latin typeface="Times New Roman" panose="02020603050405020304" pitchFamily="18" charset="0"/>
                <a:cs typeface="Times New Roman" panose="02020603050405020304" pitchFamily="18" charset="0"/>
              </a:rPr>
              <a:t>Metamask is a chrome extension that helps us to connect to our local Ethereum blockchain with our personal account, and interact with our smart contract.</a:t>
            </a:r>
            <a:endParaRPr lang="en-IN" sz="2000" dirty="0">
              <a:latin typeface="Times New Roman" panose="02020603050405020304" pitchFamily="18" charset="0"/>
              <a:cs typeface="Times New Roman" panose="02020603050405020304" pitchFamily="18" charset="0"/>
            </a:endParaRPr>
          </a:p>
        </p:txBody>
      </p:sp>
      <p:pic>
        <p:nvPicPr>
          <p:cNvPr id="2050" name="Picture 2" descr="Truffle Framework - Ethereum - Blockchain&quot; iPhone Case by joemacmillan38 |  Redbubble">
            <a:extLst>
              <a:ext uri="{FF2B5EF4-FFF2-40B4-BE49-F238E27FC236}">
                <a16:creationId xmlns:a16="http://schemas.microsoft.com/office/drawing/2014/main" id="{D1376160-3EE3-4D60-B34B-8FE2A8B57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42" y="1943579"/>
            <a:ext cx="1254442" cy="12544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Truffle. In this article, we will see how… | by Sean Jude Lyons |  DataDrivenInvestor">
            <a:extLst>
              <a:ext uri="{FF2B5EF4-FFF2-40B4-BE49-F238E27FC236}">
                <a16:creationId xmlns:a16="http://schemas.microsoft.com/office/drawing/2014/main" id="{28235B4C-75B0-4255-A7B1-067AF3761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35" y="3932027"/>
            <a:ext cx="834074" cy="8544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CA8BC7C2-DD62-43B4-8A16-BC3C7E959D72}"/>
              </a:ext>
            </a:extLst>
          </p:cNvPr>
          <p:cNvPicPr>
            <a:picLocks noChangeAspect="1"/>
          </p:cNvPicPr>
          <p:nvPr/>
        </p:nvPicPr>
        <p:blipFill rotWithShape="1">
          <a:blip r:embed="rId4"/>
          <a:srcRect t="11570" b="12219"/>
          <a:stretch/>
        </p:blipFill>
        <p:spPr>
          <a:xfrm>
            <a:off x="957273" y="5517769"/>
            <a:ext cx="720748" cy="732387"/>
          </a:xfrm>
          <a:prstGeom prst="rect">
            <a:avLst/>
          </a:prstGeom>
        </p:spPr>
      </p:pic>
    </p:spTree>
    <p:extLst>
      <p:ext uri="{BB962C8B-B14F-4D97-AF65-F5344CB8AC3E}">
        <p14:creationId xmlns:p14="http://schemas.microsoft.com/office/powerpoint/2010/main" val="1802023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41">
            <a:extLst>
              <a:ext uri="{FF2B5EF4-FFF2-40B4-BE49-F238E27FC236}">
                <a16:creationId xmlns:a16="http://schemas.microsoft.com/office/drawing/2014/main" id="{8DB21173-07AA-4794-8220-7E2B5B927397}"/>
              </a:ext>
            </a:extLst>
          </p:cNvPr>
          <p:cNvSpPr/>
          <p:nvPr/>
        </p:nvSpPr>
        <p:spPr>
          <a:xfrm>
            <a:off x="4270527" y="2001844"/>
            <a:ext cx="7714698" cy="3524042"/>
          </a:xfrm>
          <a:prstGeom prst="roundRect">
            <a:avLst>
              <a:gd name="adj" fmla="val 0"/>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 name="Text Placeholder 1">
            <a:extLst>
              <a:ext uri="{FF2B5EF4-FFF2-40B4-BE49-F238E27FC236}">
                <a16:creationId xmlns:a16="http://schemas.microsoft.com/office/drawing/2014/main" id="{615D25E4-23F0-4A7D-BEC4-600E3A6E0320}"/>
              </a:ext>
            </a:extLst>
          </p:cNvPr>
          <p:cNvSpPr>
            <a:spLocks noGrp="1"/>
          </p:cNvSpPr>
          <p:nvPr>
            <p:ph type="body" sz="quarter" idx="10"/>
          </p:nvPr>
        </p:nvSpPr>
        <p:spPr/>
        <p:txBody>
          <a:bodyPr/>
          <a:lstStyle/>
          <a:p>
            <a:r>
              <a:rPr lang="en-US" dirty="0">
                <a:solidFill>
                  <a:srgbClr val="196491"/>
                </a:solidFill>
                <a:latin typeface="Times New Roman" panose="02020603050405020304" pitchFamily="18" charset="0"/>
                <a:cs typeface="Times New Roman" panose="02020603050405020304" pitchFamily="18" charset="0"/>
              </a:rPr>
              <a:t>FRAMEWORK</a:t>
            </a:r>
            <a:endParaRPr lang="en-IN" dirty="0">
              <a:solidFill>
                <a:srgbClr val="19649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74B60AA-4EBB-444A-B39B-2F5DE4A7BCB6}"/>
              </a:ext>
            </a:extLst>
          </p:cNvPr>
          <p:cNvGraphicFramePr>
            <a:graphicFrameLocks noGrp="1"/>
          </p:cNvGraphicFramePr>
          <p:nvPr>
            <p:extLst>
              <p:ext uri="{D42A27DB-BD31-4B8C-83A1-F6EECF244321}">
                <p14:modId xmlns:p14="http://schemas.microsoft.com/office/powerpoint/2010/main" val="4217939984"/>
              </p:ext>
            </p:extLst>
          </p:nvPr>
        </p:nvGraphicFramePr>
        <p:xfrm>
          <a:off x="687451" y="1518407"/>
          <a:ext cx="3347654" cy="4490916"/>
        </p:xfrm>
        <a:graphic>
          <a:graphicData uri="http://schemas.openxmlformats.org/drawingml/2006/table">
            <a:tbl>
              <a:tblPr/>
              <a:tblGrid>
                <a:gridCol w="3347654">
                  <a:extLst>
                    <a:ext uri="{9D8B030D-6E8A-4147-A177-3AD203B41FA5}">
                      <a16:colId xmlns:a16="http://schemas.microsoft.com/office/drawing/2014/main" val="3809619046"/>
                    </a:ext>
                  </a:extLst>
                </a:gridCol>
              </a:tblGrid>
              <a:tr h="4490916">
                <a:tc>
                  <a:txBody>
                    <a:bodyPr/>
                    <a:lstStyle/>
                    <a:p>
                      <a:pPr rtl="0" fontAlgn="t">
                        <a:spcBef>
                          <a:spcPts val="0"/>
                        </a:spcBef>
                        <a:spcAft>
                          <a:spcPts val="0"/>
                        </a:spcAft>
                      </a:pPr>
                      <a:r>
                        <a:rPr lang="en-IN" sz="1300" b="0" i="0" u="none" strike="noStrike" dirty="0">
                          <a:solidFill>
                            <a:srgbClr val="A9B7C6"/>
                          </a:solidFill>
                          <a:effectLst/>
                          <a:latin typeface="Consolas" panose="020B0609020204030204" pitchFamily="49" charset="0"/>
                        </a:rPr>
                        <a:t>build/contracts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Election.json</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Migration.json</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contracts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Election.sol</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Migration.sol</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migrations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1_initial_migration.js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2_deploy_contracts.js</a:t>
                      </a:r>
                      <a:br>
                        <a:rPr lang="en-IN" sz="1300" b="0" i="0" u="none" strike="noStrike" dirty="0">
                          <a:solidFill>
                            <a:srgbClr val="A9B7C6"/>
                          </a:solidFill>
                          <a:effectLst/>
                          <a:latin typeface="Consolas" panose="020B0609020204030204" pitchFamily="49" charset="0"/>
                        </a:rPr>
                      </a:br>
                      <a:r>
                        <a:rPr lang="en-IN" sz="1300" b="0" i="0" u="none" strike="noStrike" dirty="0" err="1">
                          <a:solidFill>
                            <a:srgbClr val="A9B7C6"/>
                          </a:solidFill>
                          <a:effectLst/>
                          <a:latin typeface="Consolas" panose="020B0609020204030204" pitchFamily="49" charset="0"/>
                        </a:rPr>
                        <a:t>node_modules</a:t>
                      </a:r>
                      <a:br>
                        <a:rPr lang="en-IN" sz="1300" b="0" i="0" u="none" strike="noStrike" dirty="0">
                          <a:solidFill>
                            <a:srgbClr val="A9B7C6"/>
                          </a:solidFill>
                          <a:effectLst/>
                          <a:latin typeface="Consolas" panose="020B0609020204030204" pitchFamily="49" charset="0"/>
                        </a:rPr>
                      </a:br>
                      <a:r>
                        <a:rPr lang="en-IN" sz="1300" b="0" i="0" u="none" strike="noStrike" dirty="0" err="1">
                          <a:solidFill>
                            <a:srgbClr val="A9B7C6"/>
                          </a:solidFill>
                          <a:effectLst/>
                          <a:latin typeface="Consolas" panose="020B0609020204030204" pitchFamily="49" charset="0"/>
                        </a:rPr>
                        <a:t>src</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css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fonts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images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t>
                      </a:r>
                      <a:r>
                        <a:rPr lang="en-IN" sz="1300" b="0" i="0" u="none" strike="noStrike" dirty="0" err="1">
                          <a:solidFill>
                            <a:srgbClr val="6A8759"/>
                          </a:solidFill>
                          <a:effectLst/>
                          <a:latin typeface="Consolas" panose="020B0609020204030204" pitchFamily="49" charset="0"/>
                        </a:rPr>
                        <a:t>js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app.js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truffle-contract.js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index.html</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test</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  </a:t>
                      </a:r>
                      <a:r>
                        <a:rPr lang="en-IN" sz="1300" b="0" i="0" u="none" strike="noStrike" dirty="0">
                          <a:solidFill>
                            <a:srgbClr val="6A8759"/>
                          </a:solidFill>
                          <a:effectLst/>
                          <a:latin typeface="Consolas" panose="020B0609020204030204" pitchFamily="49" charset="0"/>
                        </a:rPr>
                        <a:t>| election.js</a:t>
                      </a:r>
                      <a:br>
                        <a:rPr lang="en-IN" sz="1300" b="0" i="0" u="none" strike="noStrike" dirty="0">
                          <a:solidFill>
                            <a:srgbClr val="A9B7C6"/>
                          </a:solidFill>
                          <a:effectLst/>
                          <a:latin typeface="Consolas" panose="020B0609020204030204" pitchFamily="49" charset="0"/>
                        </a:rPr>
                      </a:br>
                      <a:r>
                        <a:rPr lang="en-IN" sz="1300" b="0" i="0" u="none" strike="noStrike" dirty="0">
                          <a:solidFill>
                            <a:srgbClr val="A9B7C6"/>
                          </a:solidFill>
                          <a:effectLst/>
                          <a:latin typeface="Consolas" panose="020B0609020204030204" pitchFamily="49" charset="0"/>
                        </a:rPr>
                        <a:t>truffle.js</a:t>
                      </a:r>
                      <a:endParaRPr lang="en-IN" sz="1700" dirty="0">
                        <a:effectLst/>
                      </a:endParaRPr>
                    </a:p>
                  </a:txBody>
                  <a:tcPr marL="59969" marR="59969" marT="59969" marB="59969">
                    <a:lnL>
                      <a:noFill/>
                    </a:lnL>
                    <a:lnR>
                      <a:noFill/>
                    </a:lnR>
                    <a:lnT>
                      <a:noFill/>
                    </a:lnT>
                    <a:lnB>
                      <a:noFill/>
                    </a:lnB>
                    <a:solidFill>
                      <a:srgbClr val="282B2E"/>
                    </a:solidFill>
                  </a:tcPr>
                </a:tc>
                <a:extLst>
                  <a:ext uri="{0D108BD9-81ED-4DB2-BD59-A6C34878D82A}">
                    <a16:rowId xmlns:a16="http://schemas.microsoft.com/office/drawing/2014/main" val="3384757721"/>
                  </a:ext>
                </a:extLst>
              </a:tr>
            </a:tbl>
          </a:graphicData>
        </a:graphic>
      </p:graphicFrame>
      <p:sp>
        <p:nvSpPr>
          <p:cNvPr id="4" name="Rectangle 1">
            <a:extLst>
              <a:ext uri="{FF2B5EF4-FFF2-40B4-BE49-F238E27FC236}">
                <a16:creationId xmlns:a16="http://schemas.microsoft.com/office/drawing/2014/main" id="{4E40D79F-A884-4717-8ED7-5EED5D7169EE}"/>
              </a:ext>
            </a:extLst>
          </p:cNvPr>
          <p:cNvSpPr>
            <a:spLocks noChangeArrowheads="1"/>
          </p:cNvSpPr>
          <p:nvPr/>
        </p:nvSpPr>
        <p:spPr bwMode="auto">
          <a:xfrm>
            <a:off x="323529" y="1657985"/>
            <a:ext cx="392447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6979D58F-D454-4FD1-A106-50AED85AF8CA}"/>
              </a:ext>
            </a:extLst>
          </p:cNvPr>
          <p:cNvSpPr txBox="1"/>
          <p:nvPr/>
        </p:nvSpPr>
        <p:spPr>
          <a:xfrm>
            <a:off x="4387282" y="2216343"/>
            <a:ext cx="7481189" cy="3801041"/>
          </a:xfrm>
          <a:prstGeom prst="rect">
            <a:avLst/>
          </a:prstGeom>
          <a:noFill/>
        </p:spPr>
        <p:txBody>
          <a:bodyPr wrap="square">
            <a:spAutoFit/>
          </a:bodyPr>
          <a:lstStyle/>
          <a:p>
            <a:pPr algn="just" rtl="0">
              <a:spcBef>
                <a:spcPts val="600"/>
              </a:spcBef>
              <a:spcAft>
                <a:spcPts val="0"/>
              </a:spcAft>
            </a:pPr>
            <a:r>
              <a:rPr lang="en-US" sz="2000" b="1" i="0" u="none" strike="noStrik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contracts</a:t>
            </a:r>
            <a:r>
              <a:rPr lang="en-US" sz="20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This directory contains all the smart contracts. </a:t>
            </a:r>
            <a:endParaRPr lang="en-US" sz="2000" b="0" dirty="0">
              <a:solidFill>
                <a:schemeClr val="bg1"/>
              </a:solidFill>
              <a:effectLst/>
              <a:latin typeface="Times New Roman" panose="02020603050405020304" pitchFamily="18" charset="0"/>
              <a:cs typeface="Times New Roman" panose="02020603050405020304" pitchFamily="18" charset="0"/>
            </a:endParaRPr>
          </a:p>
          <a:p>
            <a:pPr algn="just" rtl="0">
              <a:spcBef>
                <a:spcPts val="600"/>
              </a:spcBef>
              <a:spcAft>
                <a:spcPts val="0"/>
              </a:spcAft>
            </a:pPr>
            <a:r>
              <a:rPr lang="en-US" sz="2000" b="1" i="0" u="none" strike="noStrik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Migrations</a:t>
            </a:r>
            <a:r>
              <a:rPr lang="en-US" sz="20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This directory contains all of the migration files. When a smart contract is deployed to the blockchain, the blockchain's state is updated, and therefore needs a migration.</a:t>
            </a:r>
            <a:endParaRPr lang="en-US" sz="2000" b="0" dirty="0">
              <a:solidFill>
                <a:schemeClr val="bg1"/>
              </a:solidFill>
              <a:effectLst/>
              <a:latin typeface="Times New Roman" panose="02020603050405020304" pitchFamily="18" charset="0"/>
              <a:cs typeface="Times New Roman" panose="02020603050405020304" pitchFamily="18" charset="0"/>
            </a:endParaRPr>
          </a:p>
          <a:p>
            <a:pPr algn="just" rtl="0">
              <a:spcBef>
                <a:spcPts val="600"/>
              </a:spcBef>
              <a:spcAft>
                <a:spcPts val="0"/>
              </a:spcAft>
            </a:pPr>
            <a:r>
              <a:rPr lang="en-US" sz="2000" b="1" i="0" u="none" strike="noStrike"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node_modules</a:t>
            </a:r>
            <a:r>
              <a:rPr lang="en-US" sz="2000" b="1" i="0" u="none" strike="noStrik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his directory contains all the dependencies. </a:t>
            </a:r>
            <a:endParaRPr lang="en-US" sz="2000" b="0" dirty="0">
              <a:solidFill>
                <a:schemeClr val="bg1"/>
              </a:solidFill>
              <a:effectLst/>
              <a:latin typeface="Times New Roman" panose="02020603050405020304" pitchFamily="18" charset="0"/>
              <a:cs typeface="Times New Roman" panose="02020603050405020304" pitchFamily="18" charset="0"/>
            </a:endParaRPr>
          </a:p>
          <a:p>
            <a:pPr algn="just" rtl="0">
              <a:spcBef>
                <a:spcPts val="600"/>
              </a:spcBef>
              <a:spcAft>
                <a:spcPts val="0"/>
              </a:spcAft>
            </a:pPr>
            <a:r>
              <a:rPr lang="en-US" sz="2000" b="1" i="0" u="none" strike="noStrike"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src</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 </a:t>
            </a:r>
            <a:r>
              <a:rPr lang="en-US" sz="2000" dirty="0">
                <a:solidFill>
                  <a:schemeClr val="bg1"/>
                </a:solidFill>
                <a:latin typeface="Times New Roman" panose="02020603050405020304" pitchFamily="18" charset="0"/>
                <a:cs typeface="Times New Roman" panose="02020603050405020304" pitchFamily="18" charset="0"/>
              </a:rPr>
              <a:t>I</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n this directory the client-side application or the front-end is defined.</a:t>
            </a:r>
            <a:endParaRPr lang="en-US" sz="2000" b="0" dirty="0">
              <a:solidFill>
                <a:schemeClr val="bg1"/>
              </a:solidFill>
              <a:effectLst/>
              <a:latin typeface="Times New Roman" panose="02020603050405020304" pitchFamily="18" charset="0"/>
              <a:cs typeface="Times New Roman" panose="02020603050405020304" pitchFamily="18" charset="0"/>
            </a:endParaRPr>
          </a:p>
          <a:p>
            <a:pPr algn="just" rtl="0">
              <a:spcBef>
                <a:spcPts val="600"/>
              </a:spcBef>
              <a:spcAft>
                <a:spcPts val="0"/>
              </a:spcAft>
            </a:pPr>
            <a:r>
              <a:rPr lang="en-US" sz="2000" b="1" i="0" u="none" strike="noStrik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r>
              <a:rPr lang="en-US" sz="20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This directory contains all the test files for our smart contracts.</a:t>
            </a:r>
            <a:endParaRPr lang="en-US" sz="2000" b="0" dirty="0">
              <a:solidFill>
                <a:schemeClr val="bg1"/>
              </a:solidFill>
              <a:effectLst/>
              <a:latin typeface="Times New Roman" panose="02020603050405020304" pitchFamily="18" charset="0"/>
              <a:cs typeface="Times New Roman" panose="02020603050405020304" pitchFamily="18" charset="0"/>
            </a:endParaRPr>
          </a:p>
          <a:p>
            <a:pPr algn="just" rtl="0">
              <a:spcBef>
                <a:spcPts val="600"/>
              </a:spcBef>
              <a:spcAft>
                <a:spcPts val="0"/>
              </a:spcAft>
            </a:pPr>
            <a:r>
              <a:rPr lang="en-US" sz="2000" b="1" i="0" u="none" strike="noStrike"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truffle.js</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a:t>
            </a:r>
            <a:r>
              <a:rPr lang="en-US" sz="2000" b="0" i="0" u="none" strike="noStrike" dirty="0">
                <a:solidFill>
                  <a:schemeClr val="bg1"/>
                </a:solidFill>
                <a:effectLst/>
                <a:latin typeface="Times New Roman" panose="02020603050405020304" pitchFamily="18" charset="0"/>
                <a:cs typeface="Times New Roman" panose="02020603050405020304" pitchFamily="18" charset="0"/>
              </a:rPr>
              <a:t>his is the main configuration file for the Truffle project.</a:t>
            </a:r>
            <a:endParaRPr lang="en-US" sz="2000" b="0" dirty="0">
              <a:solidFill>
                <a:schemeClr val="bg1"/>
              </a:solidFill>
              <a:effectLst/>
              <a:latin typeface="Times New Roman" panose="02020603050405020304" pitchFamily="18" charset="0"/>
              <a:cs typeface="Times New Roman" panose="02020603050405020304" pitchFamily="18" charset="0"/>
            </a:endParaRPr>
          </a:p>
          <a:p>
            <a:br>
              <a:rPr lang="en-US" dirty="0"/>
            </a:br>
            <a:endParaRPr lang="en-IN" dirty="0"/>
          </a:p>
        </p:txBody>
      </p:sp>
    </p:spTree>
    <p:extLst>
      <p:ext uri="{BB962C8B-B14F-4D97-AF65-F5344CB8AC3E}">
        <p14:creationId xmlns:p14="http://schemas.microsoft.com/office/powerpoint/2010/main" val="225035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 y="4307977"/>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34182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41">
            <a:extLst>
              <a:ext uri="{FF2B5EF4-FFF2-40B4-BE49-F238E27FC236}">
                <a16:creationId xmlns:a16="http://schemas.microsoft.com/office/drawing/2014/main" id="{928DE006-E5D6-46AD-B7C9-509BADA8821D}"/>
              </a:ext>
            </a:extLst>
          </p:cNvPr>
          <p:cNvSpPr/>
          <p:nvPr/>
        </p:nvSpPr>
        <p:spPr>
          <a:xfrm>
            <a:off x="975127" y="1254964"/>
            <a:ext cx="10311373" cy="889913"/>
          </a:xfrm>
          <a:prstGeom prst="roundRect">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0" name="Rounded Rectangle 42">
            <a:extLst>
              <a:ext uri="{FF2B5EF4-FFF2-40B4-BE49-F238E27FC236}">
                <a16:creationId xmlns:a16="http://schemas.microsoft.com/office/drawing/2014/main" id="{3ACD1CF3-56F0-45BC-A794-5F9840F8E0B5}"/>
              </a:ext>
            </a:extLst>
          </p:cNvPr>
          <p:cNvSpPr/>
          <p:nvPr/>
        </p:nvSpPr>
        <p:spPr>
          <a:xfrm>
            <a:off x="975126" y="3835886"/>
            <a:ext cx="10311374" cy="1313934"/>
          </a:xfrm>
          <a:prstGeom prst="roundRect">
            <a:avLst>
              <a:gd name="adj" fmla="val 0"/>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ounded Rectangle 41">
            <a:extLst>
              <a:ext uri="{FF2B5EF4-FFF2-40B4-BE49-F238E27FC236}">
                <a16:creationId xmlns:a16="http://schemas.microsoft.com/office/drawing/2014/main" id="{2601B0D0-A729-46F6-96F2-87F91B32579D}"/>
              </a:ext>
            </a:extLst>
          </p:cNvPr>
          <p:cNvSpPr/>
          <p:nvPr/>
        </p:nvSpPr>
        <p:spPr>
          <a:xfrm>
            <a:off x="970772" y="5403817"/>
            <a:ext cx="10311373" cy="1313934"/>
          </a:xfrm>
          <a:prstGeom prst="roundRect">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TextBox 44">
            <a:extLst>
              <a:ext uri="{FF2B5EF4-FFF2-40B4-BE49-F238E27FC236}">
                <a16:creationId xmlns:a16="http://schemas.microsoft.com/office/drawing/2014/main" id="{37C476BF-71A0-42CE-BF41-19915205D289}"/>
              </a:ext>
            </a:extLst>
          </p:cNvPr>
          <p:cNvSpPr txBox="1"/>
          <p:nvPr/>
        </p:nvSpPr>
        <p:spPr>
          <a:xfrm>
            <a:off x="1037545" y="1356161"/>
            <a:ext cx="10074042" cy="769441"/>
          </a:xfrm>
          <a:prstGeom prst="rect">
            <a:avLst/>
          </a:prstGeom>
          <a:noFill/>
          <a:ln>
            <a:noFill/>
          </a:ln>
        </p:spPr>
        <p:txBody>
          <a:bodyPr wrap="square" rtlCol="0">
            <a:spAutoFit/>
          </a:bodyPr>
          <a:lstStyle/>
          <a:p>
            <a:r>
              <a:rPr lang="en-US" altLang="ko-KR" sz="2200" dirty="0">
                <a:solidFill>
                  <a:schemeClr val="bg1"/>
                </a:solidFill>
                <a:latin typeface="Times New Roman" panose="02020603050405020304" pitchFamily="18" charset="0"/>
                <a:cs typeface="Times New Roman" panose="02020603050405020304" pitchFamily="18" charset="0"/>
              </a:rPr>
              <a:t>A blockchain is essentially a </a:t>
            </a:r>
            <a:r>
              <a:rPr lang="en-US" altLang="ko-KR" sz="2200" b="1" dirty="0">
                <a:solidFill>
                  <a:schemeClr val="bg1"/>
                </a:solidFill>
                <a:latin typeface="Times New Roman" panose="02020603050405020304" pitchFamily="18" charset="0"/>
                <a:cs typeface="Times New Roman" panose="02020603050405020304" pitchFamily="18" charset="0"/>
              </a:rPr>
              <a:t>digital ledger of transactions</a:t>
            </a:r>
            <a:r>
              <a:rPr lang="en-US" altLang="ko-KR" sz="2200" dirty="0">
                <a:solidFill>
                  <a:schemeClr val="bg1"/>
                </a:solidFill>
                <a:latin typeface="Times New Roman" panose="02020603050405020304" pitchFamily="18" charset="0"/>
                <a:cs typeface="Times New Roman" panose="02020603050405020304" pitchFamily="18" charset="0"/>
              </a:rPr>
              <a:t> that is duplicated and distributed across the entire network. </a:t>
            </a:r>
          </a:p>
        </p:txBody>
      </p:sp>
      <p:sp>
        <p:nvSpPr>
          <p:cNvPr id="54" name="TextBox 53">
            <a:extLst>
              <a:ext uri="{FF2B5EF4-FFF2-40B4-BE49-F238E27FC236}">
                <a16:creationId xmlns:a16="http://schemas.microsoft.com/office/drawing/2014/main" id="{2069C321-06BC-4ECF-A217-519D6DCE1EFD}"/>
              </a:ext>
            </a:extLst>
          </p:cNvPr>
          <p:cNvSpPr txBox="1"/>
          <p:nvPr/>
        </p:nvSpPr>
        <p:spPr>
          <a:xfrm>
            <a:off x="984582" y="4015975"/>
            <a:ext cx="10127005" cy="1292662"/>
          </a:xfrm>
          <a:prstGeom prst="rect">
            <a:avLst/>
          </a:prstGeom>
          <a:noFill/>
        </p:spPr>
        <p:txBody>
          <a:bodyPr wrap="square" rtlCol="0">
            <a:spAutoFit/>
          </a:bodyPr>
          <a:lstStyle/>
          <a:p>
            <a:pPr algn="just" rtl="0">
              <a:spcBef>
                <a:spcPts val="600"/>
              </a:spcBef>
              <a:spcAft>
                <a:spcPts val="0"/>
              </a:spcAft>
            </a:pPr>
            <a:r>
              <a:rPr lang="en-US" sz="2200" b="0" i="0" u="none" strike="noStrike" dirty="0">
                <a:solidFill>
                  <a:schemeClr val="bg1"/>
                </a:solidFill>
                <a:effectLst/>
                <a:latin typeface="Times New Roman" panose="02020603050405020304" pitchFamily="18" charset="0"/>
                <a:cs typeface="Times New Roman" panose="02020603050405020304" pitchFamily="18" charset="0"/>
              </a:rPr>
              <a:t>Each block in the blockchain contains a number of transactions, when a new transaction occurs on the blockchain, a record of that transaction is added to every participant’s ledger.</a:t>
            </a:r>
            <a:endParaRPr lang="en-US" sz="2200" b="0" dirty="0">
              <a:solidFill>
                <a:schemeClr val="bg1"/>
              </a:solidFill>
              <a:effectLst/>
              <a:latin typeface="Times New Roman" panose="02020603050405020304" pitchFamily="18" charset="0"/>
              <a:cs typeface="Times New Roman" panose="02020603050405020304" pitchFamily="18" charset="0"/>
            </a:endParaRPr>
          </a:p>
          <a:p>
            <a:endParaRPr lang="en-US" altLang="ko-KR" sz="1200" dirty="0">
              <a:solidFill>
                <a:schemeClr val="bg1"/>
              </a:solidFill>
              <a:cs typeface="Arial" pitchFamily="34" charset="0"/>
            </a:endParaRPr>
          </a:p>
        </p:txBody>
      </p:sp>
      <p:sp>
        <p:nvSpPr>
          <p:cNvPr id="57" name="TextBox 56">
            <a:extLst>
              <a:ext uri="{FF2B5EF4-FFF2-40B4-BE49-F238E27FC236}">
                <a16:creationId xmlns:a16="http://schemas.microsoft.com/office/drawing/2014/main" id="{FCF5F656-990A-466F-A034-81BF23CE4EBB}"/>
              </a:ext>
            </a:extLst>
          </p:cNvPr>
          <p:cNvSpPr txBox="1"/>
          <p:nvPr/>
        </p:nvSpPr>
        <p:spPr>
          <a:xfrm>
            <a:off x="1120646" y="5676063"/>
            <a:ext cx="10011624" cy="769441"/>
          </a:xfrm>
          <a:prstGeom prst="rect">
            <a:avLst/>
          </a:prstGeom>
          <a:noFill/>
        </p:spPr>
        <p:txBody>
          <a:bodyPr wrap="square" rtlCol="0">
            <a:spAutoFit/>
          </a:bodyPr>
          <a:lstStyle/>
          <a:p>
            <a:pPr algn="just" rtl="0">
              <a:spcBef>
                <a:spcPts val="600"/>
              </a:spcBef>
              <a:spcAft>
                <a:spcPts val="0"/>
              </a:spcAft>
            </a:pPr>
            <a:r>
              <a:rPr lang="en-US" sz="2200" b="0" i="0" u="none" strike="noStrike" dirty="0">
                <a:solidFill>
                  <a:schemeClr val="bg1"/>
                </a:solidFill>
                <a:effectLst/>
                <a:latin typeface="Times New Roman" panose="02020603050405020304" pitchFamily="18" charset="0"/>
                <a:cs typeface="Times New Roman" panose="02020603050405020304" pitchFamily="18" charset="0"/>
              </a:rPr>
              <a:t>Blockchain is a type of DLT in which transactions are recorded with an immutable cryptographic signature called a </a:t>
            </a:r>
            <a:r>
              <a:rPr lang="en-US" sz="2200" b="1" i="0" u="none" strike="noStrike" dirty="0">
                <a:solidFill>
                  <a:schemeClr val="bg1"/>
                </a:solidFill>
                <a:effectLst/>
                <a:latin typeface="Times New Roman" panose="02020603050405020304" pitchFamily="18" charset="0"/>
                <a:cs typeface="Times New Roman" panose="02020603050405020304" pitchFamily="18" charset="0"/>
              </a:rPr>
              <a:t>hash</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a:t>
            </a:r>
            <a:endParaRPr lang="en-US" altLang="ko-KR" sz="2200" dirty="0">
              <a:solidFill>
                <a:schemeClr val="bg1"/>
              </a:solidFill>
              <a:latin typeface="Times New Roman" panose="02020603050405020304" pitchFamily="18" charset="0"/>
              <a:cs typeface="Times New Roman" panose="02020603050405020304" pitchFamily="18" charset="0"/>
            </a:endParaRPr>
          </a:p>
        </p:txBody>
      </p:sp>
      <p:sp>
        <p:nvSpPr>
          <p:cNvPr id="71" name="Freeform: Shape 70">
            <a:extLst>
              <a:ext uri="{FF2B5EF4-FFF2-40B4-BE49-F238E27FC236}">
                <a16:creationId xmlns:a16="http://schemas.microsoft.com/office/drawing/2014/main" id="{88058D44-B133-4A28-956B-E1FC21D0BFBB}"/>
              </a:ext>
            </a:extLst>
          </p:cNvPr>
          <p:cNvSpPr/>
          <p:nvPr/>
        </p:nvSpPr>
        <p:spPr>
          <a:xfrm>
            <a:off x="3717608" y="510283"/>
            <a:ext cx="2095685" cy="476814"/>
          </a:xfrm>
          <a:custGeom>
            <a:avLst/>
            <a:gdLst/>
            <a:ahLst/>
            <a:cxnLst/>
            <a:rect l="l" t="t" r="r" b="b"/>
            <a:pathLst>
              <a:path w="1903511" h="433090">
                <a:moveTo>
                  <a:pt x="105668" y="252413"/>
                </a:moveTo>
                <a:lnTo>
                  <a:pt x="105668" y="338138"/>
                </a:lnTo>
                <a:lnTo>
                  <a:pt x="129113" y="338138"/>
                </a:lnTo>
                <a:cubicBezTo>
                  <a:pt x="156016" y="338138"/>
                  <a:pt x="174811" y="334963"/>
                  <a:pt x="185495" y="328613"/>
                </a:cubicBezTo>
                <a:cubicBezTo>
                  <a:pt x="197563" y="321469"/>
                  <a:pt x="203596" y="310555"/>
                  <a:pt x="203596" y="295870"/>
                </a:cubicBezTo>
                <a:cubicBezTo>
                  <a:pt x="203596" y="272256"/>
                  <a:pt x="191430" y="258366"/>
                  <a:pt x="167096" y="254198"/>
                </a:cubicBezTo>
                <a:cubicBezTo>
                  <a:pt x="159379" y="253008"/>
                  <a:pt x="146124" y="252413"/>
                  <a:pt x="127331" y="252413"/>
                </a:cubicBezTo>
                <a:close/>
                <a:moveTo>
                  <a:pt x="873323" y="102394"/>
                </a:moveTo>
                <a:cubicBezTo>
                  <a:pt x="849052" y="102394"/>
                  <a:pt x="827068" y="109208"/>
                  <a:pt x="807371" y="122837"/>
                </a:cubicBezTo>
                <a:cubicBezTo>
                  <a:pt x="787675" y="136465"/>
                  <a:pt x="773648" y="154620"/>
                  <a:pt x="765292" y="177301"/>
                </a:cubicBezTo>
                <a:cubicBezTo>
                  <a:pt x="760518" y="190233"/>
                  <a:pt x="758130" y="203364"/>
                  <a:pt x="758130" y="216694"/>
                </a:cubicBezTo>
                <a:cubicBezTo>
                  <a:pt x="758130" y="244149"/>
                  <a:pt x="767282" y="268720"/>
                  <a:pt x="785584" y="290406"/>
                </a:cubicBezTo>
                <a:cubicBezTo>
                  <a:pt x="808265" y="317266"/>
                  <a:pt x="837511" y="330696"/>
                  <a:pt x="873323" y="330696"/>
                </a:cubicBezTo>
                <a:cubicBezTo>
                  <a:pt x="909135" y="330696"/>
                  <a:pt x="938480" y="317367"/>
                  <a:pt x="961359" y="290708"/>
                </a:cubicBezTo>
                <a:cubicBezTo>
                  <a:pt x="979662" y="269419"/>
                  <a:pt x="988814" y="244748"/>
                  <a:pt x="988814" y="216694"/>
                </a:cubicBezTo>
                <a:cubicBezTo>
                  <a:pt x="988814" y="188044"/>
                  <a:pt x="979662" y="163274"/>
                  <a:pt x="961359" y="142382"/>
                </a:cubicBezTo>
                <a:cubicBezTo>
                  <a:pt x="937882" y="115723"/>
                  <a:pt x="908536" y="102394"/>
                  <a:pt x="873323" y="102394"/>
                </a:cubicBezTo>
                <a:close/>
                <a:moveTo>
                  <a:pt x="105668" y="92571"/>
                </a:moveTo>
                <a:lnTo>
                  <a:pt x="105668" y="172045"/>
                </a:lnTo>
                <a:lnTo>
                  <a:pt x="124932" y="172045"/>
                </a:lnTo>
                <a:cubicBezTo>
                  <a:pt x="143107" y="172045"/>
                  <a:pt x="156147" y="167581"/>
                  <a:pt x="164050" y="158651"/>
                </a:cubicBezTo>
                <a:cubicBezTo>
                  <a:pt x="170372" y="151507"/>
                  <a:pt x="173533" y="142677"/>
                  <a:pt x="173533" y="132159"/>
                </a:cubicBezTo>
                <a:cubicBezTo>
                  <a:pt x="173533" y="113705"/>
                  <a:pt x="165234" y="101501"/>
                  <a:pt x="148637" y="95548"/>
                </a:cubicBezTo>
                <a:cubicBezTo>
                  <a:pt x="142712" y="93563"/>
                  <a:pt x="134810" y="92571"/>
                  <a:pt x="124932" y="92571"/>
                </a:cubicBezTo>
                <a:close/>
                <a:moveTo>
                  <a:pt x="1524000" y="12204"/>
                </a:moveTo>
                <a:lnTo>
                  <a:pt x="1629667" y="12204"/>
                </a:lnTo>
                <a:lnTo>
                  <a:pt x="1629667" y="179784"/>
                </a:lnTo>
                <a:lnTo>
                  <a:pt x="1758553" y="12204"/>
                </a:lnTo>
                <a:lnTo>
                  <a:pt x="1888628" y="12204"/>
                </a:lnTo>
                <a:lnTo>
                  <a:pt x="1727596" y="204490"/>
                </a:lnTo>
                <a:lnTo>
                  <a:pt x="1903511" y="418505"/>
                </a:lnTo>
                <a:lnTo>
                  <a:pt x="1766887" y="418505"/>
                </a:lnTo>
                <a:lnTo>
                  <a:pt x="1629667" y="242292"/>
                </a:lnTo>
                <a:lnTo>
                  <a:pt x="1629667" y="418505"/>
                </a:lnTo>
                <a:lnTo>
                  <a:pt x="1524000" y="418505"/>
                </a:lnTo>
                <a:close/>
                <a:moveTo>
                  <a:pt x="381000" y="12204"/>
                </a:moveTo>
                <a:lnTo>
                  <a:pt x="486668" y="12204"/>
                </a:lnTo>
                <a:lnTo>
                  <a:pt x="486668" y="330398"/>
                </a:lnTo>
                <a:lnTo>
                  <a:pt x="613469" y="330398"/>
                </a:lnTo>
                <a:lnTo>
                  <a:pt x="613469" y="418505"/>
                </a:lnTo>
                <a:lnTo>
                  <a:pt x="381000" y="418505"/>
                </a:lnTo>
                <a:close/>
                <a:moveTo>
                  <a:pt x="0" y="12204"/>
                </a:moveTo>
                <a:lnTo>
                  <a:pt x="157162" y="12204"/>
                </a:lnTo>
                <a:cubicBezTo>
                  <a:pt x="233362" y="12204"/>
                  <a:pt x="271462" y="47526"/>
                  <a:pt x="271462" y="118170"/>
                </a:cubicBezTo>
                <a:cubicBezTo>
                  <a:pt x="271462" y="139402"/>
                  <a:pt x="267295" y="157163"/>
                  <a:pt x="258961" y="171450"/>
                </a:cubicBezTo>
                <a:cubicBezTo>
                  <a:pt x="252015" y="183555"/>
                  <a:pt x="241300" y="193873"/>
                  <a:pt x="226814" y="202406"/>
                </a:cubicBezTo>
                <a:cubicBezTo>
                  <a:pt x="259240" y="209153"/>
                  <a:pt x="281384" y="222151"/>
                  <a:pt x="293247" y="241399"/>
                </a:cubicBezTo>
                <a:cubicBezTo>
                  <a:pt x="303925" y="259060"/>
                  <a:pt x="309264" y="279598"/>
                  <a:pt x="309264" y="303014"/>
                </a:cubicBezTo>
                <a:cubicBezTo>
                  <a:pt x="309264" y="333375"/>
                  <a:pt x="300632" y="358080"/>
                  <a:pt x="283368" y="377130"/>
                </a:cubicBezTo>
                <a:cubicBezTo>
                  <a:pt x="258365" y="404713"/>
                  <a:pt x="220265" y="418505"/>
                  <a:pt x="169068" y="418505"/>
                </a:cubicBezTo>
                <a:lnTo>
                  <a:pt x="0" y="418505"/>
                </a:lnTo>
                <a:close/>
                <a:moveTo>
                  <a:pt x="1359693" y="3572"/>
                </a:moveTo>
                <a:cubicBezTo>
                  <a:pt x="1387871" y="3572"/>
                  <a:pt x="1419522" y="10418"/>
                  <a:pt x="1454646" y="24110"/>
                </a:cubicBezTo>
                <a:lnTo>
                  <a:pt x="1454646" y="150614"/>
                </a:lnTo>
                <a:cubicBezTo>
                  <a:pt x="1444708" y="138429"/>
                  <a:pt x="1434572" y="129239"/>
                  <a:pt x="1424238" y="123044"/>
                </a:cubicBezTo>
                <a:cubicBezTo>
                  <a:pt x="1405359" y="111658"/>
                  <a:pt x="1385089" y="105966"/>
                  <a:pt x="1363428" y="105966"/>
                </a:cubicBezTo>
                <a:cubicBezTo>
                  <a:pt x="1336003" y="105966"/>
                  <a:pt x="1312155" y="114223"/>
                  <a:pt x="1291883" y="130736"/>
                </a:cubicBezTo>
                <a:cubicBezTo>
                  <a:pt x="1266248" y="151628"/>
                  <a:pt x="1253430" y="180281"/>
                  <a:pt x="1253430" y="216694"/>
                </a:cubicBezTo>
                <a:cubicBezTo>
                  <a:pt x="1253430" y="252909"/>
                  <a:pt x="1266248" y="281462"/>
                  <a:pt x="1291883" y="302354"/>
                </a:cubicBezTo>
                <a:cubicBezTo>
                  <a:pt x="1312155" y="318867"/>
                  <a:pt x="1336003" y="327124"/>
                  <a:pt x="1363428" y="327124"/>
                </a:cubicBezTo>
                <a:cubicBezTo>
                  <a:pt x="1385089" y="327124"/>
                  <a:pt x="1405359" y="321432"/>
                  <a:pt x="1424238" y="310046"/>
                </a:cubicBezTo>
                <a:cubicBezTo>
                  <a:pt x="1434374" y="304053"/>
                  <a:pt x="1444510" y="294863"/>
                  <a:pt x="1454646" y="282476"/>
                </a:cubicBezTo>
                <a:lnTo>
                  <a:pt x="1454646" y="408980"/>
                </a:lnTo>
                <a:cubicBezTo>
                  <a:pt x="1420117" y="422672"/>
                  <a:pt x="1388169" y="429518"/>
                  <a:pt x="1358800" y="429518"/>
                </a:cubicBezTo>
                <a:cubicBezTo>
                  <a:pt x="1307603" y="429518"/>
                  <a:pt x="1261764" y="413147"/>
                  <a:pt x="1221283" y="380405"/>
                </a:cubicBezTo>
                <a:cubicBezTo>
                  <a:pt x="1169689" y="338534"/>
                  <a:pt x="1143892" y="283964"/>
                  <a:pt x="1143892" y="216694"/>
                </a:cubicBezTo>
                <a:cubicBezTo>
                  <a:pt x="1143892" y="149225"/>
                  <a:pt x="1169689" y="94556"/>
                  <a:pt x="1221283" y="52685"/>
                </a:cubicBezTo>
                <a:cubicBezTo>
                  <a:pt x="1261764" y="19943"/>
                  <a:pt x="1307901" y="3572"/>
                  <a:pt x="1359693" y="3572"/>
                </a:cubicBezTo>
                <a:close/>
                <a:moveTo>
                  <a:pt x="873323" y="0"/>
                </a:moveTo>
                <a:cubicBezTo>
                  <a:pt x="944760" y="0"/>
                  <a:pt x="1001414" y="23713"/>
                  <a:pt x="1043285" y="71140"/>
                </a:cubicBezTo>
                <a:cubicBezTo>
                  <a:pt x="1079996" y="112812"/>
                  <a:pt x="1098351" y="161330"/>
                  <a:pt x="1098351" y="216694"/>
                </a:cubicBezTo>
                <a:cubicBezTo>
                  <a:pt x="1098351" y="271859"/>
                  <a:pt x="1079996" y="320278"/>
                  <a:pt x="1043285" y="361950"/>
                </a:cubicBezTo>
                <a:cubicBezTo>
                  <a:pt x="1001414" y="409377"/>
                  <a:pt x="944760" y="433090"/>
                  <a:pt x="873323" y="433090"/>
                </a:cubicBezTo>
                <a:cubicBezTo>
                  <a:pt x="802084" y="433090"/>
                  <a:pt x="745529" y="409377"/>
                  <a:pt x="703659" y="361950"/>
                </a:cubicBezTo>
                <a:cubicBezTo>
                  <a:pt x="666948" y="320278"/>
                  <a:pt x="648593" y="271859"/>
                  <a:pt x="648593" y="216694"/>
                </a:cubicBezTo>
                <a:cubicBezTo>
                  <a:pt x="648593" y="191492"/>
                  <a:pt x="653554" y="165646"/>
                  <a:pt x="663475" y="139154"/>
                </a:cubicBezTo>
                <a:cubicBezTo>
                  <a:pt x="673397" y="112663"/>
                  <a:pt x="686693" y="89991"/>
                  <a:pt x="703361" y="71140"/>
                </a:cubicBezTo>
                <a:cubicBezTo>
                  <a:pt x="745232" y="23713"/>
                  <a:pt x="801885" y="0"/>
                  <a:pt x="873323"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0600B09B-EFBC-43CB-9A10-CC0B29E1138E}"/>
              </a:ext>
            </a:extLst>
          </p:cNvPr>
          <p:cNvSpPr/>
          <p:nvPr/>
        </p:nvSpPr>
        <p:spPr>
          <a:xfrm>
            <a:off x="5813293" y="514215"/>
            <a:ext cx="2039648" cy="468949"/>
          </a:xfrm>
          <a:custGeom>
            <a:avLst/>
            <a:gdLst/>
            <a:ahLst/>
            <a:cxnLst/>
            <a:rect l="l" t="t" r="r" b="b"/>
            <a:pathLst>
              <a:path w="1852613" h="425946">
                <a:moveTo>
                  <a:pt x="1002507" y="134243"/>
                </a:moveTo>
                <a:lnTo>
                  <a:pt x="958156" y="263723"/>
                </a:lnTo>
                <a:lnTo>
                  <a:pt x="1046262" y="263723"/>
                </a:lnTo>
                <a:close/>
                <a:moveTo>
                  <a:pt x="1446907" y="8632"/>
                </a:moveTo>
                <a:lnTo>
                  <a:pt x="1552575" y="8632"/>
                </a:lnTo>
                <a:lnTo>
                  <a:pt x="1746945" y="257175"/>
                </a:lnTo>
                <a:lnTo>
                  <a:pt x="1746945" y="8632"/>
                </a:lnTo>
                <a:lnTo>
                  <a:pt x="1852613" y="8632"/>
                </a:lnTo>
                <a:lnTo>
                  <a:pt x="1852613" y="414933"/>
                </a:lnTo>
                <a:lnTo>
                  <a:pt x="1746945" y="414933"/>
                </a:lnTo>
                <a:lnTo>
                  <a:pt x="1552575" y="166092"/>
                </a:lnTo>
                <a:lnTo>
                  <a:pt x="1552575" y="414933"/>
                </a:lnTo>
                <a:lnTo>
                  <a:pt x="1446907" y="414933"/>
                </a:lnTo>
                <a:close/>
                <a:moveTo>
                  <a:pt x="1256407" y="8632"/>
                </a:moveTo>
                <a:lnTo>
                  <a:pt x="1362075" y="8632"/>
                </a:lnTo>
                <a:lnTo>
                  <a:pt x="1362075" y="414933"/>
                </a:lnTo>
                <a:lnTo>
                  <a:pt x="1256407" y="414933"/>
                </a:lnTo>
                <a:close/>
                <a:moveTo>
                  <a:pt x="945654" y="8632"/>
                </a:moveTo>
                <a:lnTo>
                  <a:pt x="1060847" y="8632"/>
                </a:lnTo>
                <a:lnTo>
                  <a:pt x="1213843" y="414933"/>
                </a:lnTo>
                <a:lnTo>
                  <a:pt x="1101031" y="414933"/>
                </a:lnTo>
                <a:lnTo>
                  <a:pt x="1074837" y="344091"/>
                </a:lnTo>
                <a:lnTo>
                  <a:pt x="928985" y="344091"/>
                </a:lnTo>
                <a:lnTo>
                  <a:pt x="901006" y="414933"/>
                </a:lnTo>
                <a:lnTo>
                  <a:pt x="789385" y="414933"/>
                </a:lnTo>
                <a:close/>
                <a:moveTo>
                  <a:pt x="380107" y="8632"/>
                </a:moveTo>
                <a:lnTo>
                  <a:pt x="485775" y="8632"/>
                </a:lnTo>
                <a:lnTo>
                  <a:pt x="485775" y="165497"/>
                </a:lnTo>
                <a:lnTo>
                  <a:pt x="638175" y="165497"/>
                </a:lnTo>
                <a:lnTo>
                  <a:pt x="638175" y="8632"/>
                </a:lnTo>
                <a:lnTo>
                  <a:pt x="743843" y="8632"/>
                </a:lnTo>
                <a:lnTo>
                  <a:pt x="743843" y="414933"/>
                </a:lnTo>
                <a:lnTo>
                  <a:pt x="638175" y="414933"/>
                </a:lnTo>
                <a:lnTo>
                  <a:pt x="638175" y="245864"/>
                </a:lnTo>
                <a:lnTo>
                  <a:pt x="485775" y="245864"/>
                </a:lnTo>
                <a:lnTo>
                  <a:pt x="485775" y="414933"/>
                </a:lnTo>
                <a:lnTo>
                  <a:pt x="380107" y="414933"/>
                </a:lnTo>
                <a:close/>
                <a:moveTo>
                  <a:pt x="215801" y="0"/>
                </a:moveTo>
                <a:cubicBezTo>
                  <a:pt x="243979" y="0"/>
                  <a:pt x="275630" y="6846"/>
                  <a:pt x="310753" y="20538"/>
                </a:cubicBezTo>
                <a:lnTo>
                  <a:pt x="310753" y="147042"/>
                </a:lnTo>
                <a:cubicBezTo>
                  <a:pt x="300816" y="134857"/>
                  <a:pt x="290680" y="125667"/>
                  <a:pt x="280346" y="119472"/>
                </a:cubicBezTo>
                <a:cubicBezTo>
                  <a:pt x="261467" y="108086"/>
                  <a:pt x="241196" y="102394"/>
                  <a:pt x="219536" y="102394"/>
                </a:cubicBezTo>
                <a:cubicBezTo>
                  <a:pt x="192111" y="102394"/>
                  <a:pt x="168263" y="110651"/>
                  <a:pt x="147991" y="127164"/>
                </a:cubicBezTo>
                <a:cubicBezTo>
                  <a:pt x="122356" y="148056"/>
                  <a:pt x="109538" y="176709"/>
                  <a:pt x="109538" y="213122"/>
                </a:cubicBezTo>
                <a:cubicBezTo>
                  <a:pt x="109538" y="249337"/>
                  <a:pt x="122356" y="277890"/>
                  <a:pt x="147991" y="298782"/>
                </a:cubicBezTo>
                <a:cubicBezTo>
                  <a:pt x="168263" y="315295"/>
                  <a:pt x="192111" y="323552"/>
                  <a:pt x="219536" y="323552"/>
                </a:cubicBezTo>
                <a:cubicBezTo>
                  <a:pt x="241196" y="323552"/>
                  <a:pt x="261467" y="317860"/>
                  <a:pt x="280346" y="306474"/>
                </a:cubicBezTo>
                <a:cubicBezTo>
                  <a:pt x="290482" y="300481"/>
                  <a:pt x="300618" y="291291"/>
                  <a:pt x="310753" y="278904"/>
                </a:cubicBezTo>
                <a:lnTo>
                  <a:pt x="310753" y="405408"/>
                </a:lnTo>
                <a:cubicBezTo>
                  <a:pt x="276225" y="419100"/>
                  <a:pt x="244277" y="425946"/>
                  <a:pt x="214908" y="425946"/>
                </a:cubicBezTo>
                <a:cubicBezTo>
                  <a:pt x="163711" y="425946"/>
                  <a:pt x="117872" y="409575"/>
                  <a:pt x="77391" y="376833"/>
                </a:cubicBezTo>
                <a:cubicBezTo>
                  <a:pt x="25797" y="334962"/>
                  <a:pt x="0" y="280392"/>
                  <a:pt x="0" y="213122"/>
                </a:cubicBezTo>
                <a:cubicBezTo>
                  <a:pt x="0" y="145653"/>
                  <a:pt x="25797" y="90984"/>
                  <a:pt x="77391" y="49113"/>
                </a:cubicBezTo>
                <a:cubicBezTo>
                  <a:pt x="117872" y="16371"/>
                  <a:pt x="164009" y="0"/>
                  <a:pt x="2158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ounded Rectangle 42">
            <a:extLst>
              <a:ext uri="{FF2B5EF4-FFF2-40B4-BE49-F238E27FC236}">
                <a16:creationId xmlns:a16="http://schemas.microsoft.com/office/drawing/2014/main" id="{EE1E377F-9BF5-4330-8895-B11C721C9C92}"/>
              </a:ext>
            </a:extLst>
          </p:cNvPr>
          <p:cNvSpPr/>
          <p:nvPr/>
        </p:nvSpPr>
        <p:spPr>
          <a:xfrm>
            <a:off x="970772" y="2460864"/>
            <a:ext cx="10311373" cy="1077218"/>
          </a:xfrm>
          <a:prstGeom prst="roundRect">
            <a:avLst>
              <a:gd name="adj" fmla="val 0"/>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TextBox 12">
            <a:extLst>
              <a:ext uri="{FF2B5EF4-FFF2-40B4-BE49-F238E27FC236}">
                <a16:creationId xmlns:a16="http://schemas.microsoft.com/office/drawing/2014/main" id="{DEC8136C-4366-43EA-B5C8-7C2378AC939F}"/>
              </a:ext>
            </a:extLst>
          </p:cNvPr>
          <p:cNvSpPr txBox="1"/>
          <p:nvPr/>
        </p:nvSpPr>
        <p:spPr>
          <a:xfrm>
            <a:off x="1023735" y="2580927"/>
            <a:ext cx="10074042" cy="769441"/>
          </a:xfrm>
          <a:prstGeom prst="rect">
            <a:avLst/>
          </a:prstGeom>
          <a:noFill/>
        </p:spPr>
        <p:txBody>
          <a:bodyPr wrap="square" rtlCol="0">
            <a:spAutoFit/>
          </a:bodyPr>
          <a:lstStyle/>
          <a:p>
            <a:pPr rtl="0">
              <a:spcBef>
                <a:spcPts val="600"/>
              </a:spcBef>
              <a:spcAft>
                <a:spcPts val="0"/>
              </a:spcAft>
            </a:pPr>
            <a:r>
              <a:rPr lang="en-US" sz="2200" b="0" i="0" u="none" strike="noStrike" dirty="0">
                <a:solidFill>
                  <a:schemeClr val="bg1"/>
                </a:solidFill>
                <a:effectLst/>
                <a:latin typeface="Times New Roman" panose="02020603050405020304" pitchFamily="18" charset="0"/>
                <a:cs typeface="Times New Roman" panose="02020603050405020304" pitchFamily="18" charset="0"/>
              </a:rPr>
              <a:t>Many think that blockchain is only for cryptocurrency. Blockchain is a technology. Cryptocurrencies are merely the first mainstream manifestation of its potential.</a:t>
            </a:r>
          </a:p>
        </p:txBody>
      </p:sp>
    </p:spTree>
    <p:extLst>
      <p:ext uri="{BB962C8B-B14F-4D97-AF65-F5344CB8AC3E}">
        <p14:creationId xmlns:p14="http://schemas.microsoft.com/office/powerpoint/2010/main" val="378127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6E656-8EBE-401F-BA5F-B25ED88A2E03}"/>
              </a:ext>
            </a:extLst>
          </p:cNvPr>
          <p:cNvSpPr/>
          <p:nvPr/>
        </p:nvSpPr>
        <p:spPr>
          <a:xfrm>
            <a:off x="5190347" y="647686"/>
            <a:ext cx="2773594" cy="553998"/>
          </a:xfrm>
          <a:prstGeom prst="rect">
            <a:avLst/>
          </a:prstGeom>
          <a:noFill/>
        </p:spPr>
        <p:txBody>
          <a:bodyPr wrap="square" lIns="91440" tIns="45720" rIns="91440" bIns="45720">
            <a:spAutoFit/>
          </a:bodyPr>
          <a:lstStyle/>
          <a:p>
            <a:pPr algn="ctr"/>
            <a:r>
              <a:rPr lang="en-US" sz="3000" b="1" cap="none" spc="0" dirty="0">
                <a:ln w="22225">
                  <a:solidFill>
                    <a:schemeClr val="accent2"/>
                  </a:solidFill>
                  <a:prstDash val="solid"/>
                </a:ln>
                <a:solidFill>
                  <a:schemeClr val="accent1"/>
                </a:solidFill>
                <a:effectLst/>
                <a:latin typeface="Times New Roman" panose="02020603050405020304" pitchFamily="18" charset="0"/>
                <a:cs typeface="Times New Roman" panose="02020603050405020304" pitchFamily="18" charset="0"/>
              </a:rPr>
              <a:t>HASHING</a:t>
            </a:r>
          </a:p>
        </p:txBody>
      </p:sp>
      <p:sp>
        <p:nvSpPr>
          <p:cNvPr id="6" name="TextBox 5">
            <a:extLst>
              <a:ext uri="{FF2B5EF4-FFF2-40B4-BE49-F238E27FC236}">
                <a16:creationId xmlns:a16="http://schemas.microsoft.com/office/drawing/2014/main" id="{8B30E21B-60F1-43A1-8309-85B0964AC185}"/>
              </a:ext>
            </a:extLst>
          </p:cNvPr>
          <p:cNvSpPr txBox="1"/>
          <p:nvPr/>
        </p:nvSpPr>
        <p:spPr>
          <a:xfrm>
            <a:off x="2719151" y="2018658"/>
            <a:ext cx="8869680" cy="1446550"/>
          </a:xfrm>
          <a:prstGeom prst="rect">
            <a:avLst/>
          </a:prstGeom>
          <a:noFill/>
        </p:spPr>
        <p:txBody>
          <a:bodyPr wrap="square">
            <a:spAutoFit/>
          </a:bodyPr>
          <a:lstStyle/>
          <a:p>
            <a:r>
              <a:rPr lang="en-US" sz="2200" b="1" i="0" u="none" strike="noStrike" dirty="0">
                <a:solidFill>
                  <a:srgbClr val="292929"/>
                </a:solidFill>
                <a:effectLst/>
                <a:latin typeface="Times New Roman" panose="02020603050405020304" pitchFamily="18" charset="0"/>
                <a:cs typeface="Times New Roman" panose="02020603050405020304" pitchFamily="18" charset="0"/>
              </a:rPr>
              <a:t>Hash</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 is an algorithm which converts a</a:t>
            </a:r>
            <a:r>
              <a:rPr lang="en-US" sz="2200" b="0" i="1" u="none" strike="noStrike" dirty="0">
                <a:solidFill>
                  <a:srgbClr val="292929"/>
                </a:solidFill>
                <a:effectLst/>
                <a:latin typeface="Times New Roman" panose="02020603050405020304" pitchFamily="18" charset="0"/>
                <a:cs typeface="Times New Roman" panose="02020603050405020304" pitchFamily="18" charset="0"/>
              </a:rPr>
              <a:t> </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variable data to an </a:t>
            </a:r>
            <a:r>
              <a:rPr lang="en-US" sz="2200" b="1" i="0" u="none" strike="noStrike" dirty="0">
                <a:solidFill>
                  <a:srgbClr val="292929"/>
                </a:solidFill>
                <a:effectLst/>
                <a:latin typeface="Times New Roman" panose="02020603050405020304" pitchFamily="18" charset="0"/>
                <a:cs typeface="Times New Roman" panose="02020603050405020304" pitchFamily="18" charset="0"/>
              </a:rPr>
              <a:t>alpha-numeric string of fixed length</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 Even if there is a minor change in the data the hash will completely change. All the blocks are connected to it’s previous block by having the hash of the previous block. </a:t>
            </a:r>
            <a:endParaRPr lang="en-IN" sz="2200" dirty="0">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F1F5674B-E6A4-444E-87FE-D0F442226589}"/>
              </a:ext>
            </a:extLst>
          </p:cNvPr>
          <p:cNvSpPr/>
          <p:nvPr/>
        </p:nvSpPr>
        <p:spPr>
          <a:xfrm rot="19769696">
            <a:off x="725995" y="1908190"/>
            <a:ext cx="1637978" cy="1381692"/>
          </a:xfrm>
          <a:prstGeom prst="hexagon">
            <a:avLst>
              <a:gd name="adj" fmla="val 30431"/>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Rectangle 8">
            <a:extLst>
              <a:ext uri="{FF2B5EF4-FFF2-40B4-BE49-F238E27FC236}">
                <a16:creationId xmlns:a16="http://schemas.microsoft.com/office/drawing/2014/main" id="{39EF198F-6D08-4D90-9386-CFA18D446CA5}"/>
              </a:ext>
            </a:extLst>
          </p:cNvPr>
          <p:cNvSpPr/>
          <p:nvPr/>
        </p:nvSpPr>
        <p:spPr>
          <a:xfrm>
            <a:off x="1105559" y="2045038"/>
            <a:ext cx="878849" cy="1107996"/>
          </a:xfrm>
          <a:prstGeom prst="rect">
            <a:avLst/>
          </a:prstGeom>
          <a:noFill/>
        </p:spPr>
        <p:txBody>
          <a:bodyPr wrap="square" lIns="91440" tIns="45720" rIns="91440" bIns="45720">
            <a:spAutoFit/>
          </a:bodyPr>
          <a:lstStyle/>
          <a:p>
            <a:pPr algn="ctr"/>
            <a:r>
              <a:rPr lang="en-US" sz="66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pic>
        <p:nvPicPr>
          <p:cNvPr id="1026" name="Picture 2" descr="Hashing - Computer Science Wiki">
            <a:extLst>
              <a:ext uri="{FF2B5EF4-FFF2-40B4-BE49-F238E27FC236}">
                <a16:creationId xmlns:a16="http://schemas.microsoft.com/office/drawing/2014/main" id="{9207E03A-F76A-4036-83BB-F01044B948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 t="24899" r="1057" b="9046"/>
          <a:stretch/>
        </p:blipFill>
        <p:spPr bwMode="auto">
          <a:xfrm>
            <a:off x="3750229" y="3639014"/>
            <a:ext cx="5653830" cy="208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82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5DD216-97A7-4B20-AAF9-62CB89F61A9E}"/>
              </a:ext>
            </a:extLst>
          </p:cNvPr>
          <p:cNvSpPr txBox="1"/>
          <p:nvPr/>
        </p:nvSpPr>
        <p:spPr>
          <a:xfrm>
            <a:off x="2877424" y="2135512"/>
            <a:ext cx="8717280" cy="3662541"/>
          </a:xfrm>
          <a:prstGeom prst="rect">
            <a:avLst/>
          </a:prstGeom>
          <a:noFill/>
        </p:spPr>
        <p:txBody>
          <a:bodyPr wrap="square">
            <a:spAutoFit/>
          </a:bodyPr>
          <a:lstStyle/>
          <a:p>
            <a:pPr marL="342900" indent="-342900" algn="just" rtl="0">
              <a:spcBef>
                <a:spcPts val="600"/>
              </a:spcBef>
              <a:spcAft>
                <a:spcPts val="0"/>
              </a:spcAft>
              <a:buFont typeface="Wingdings" panose="05000000000000000000" pitchFamily="2" charset="2"/>
              <a:buChar char="Ø"/>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Every person has a </a:t>
            </a:r>
            <a:r>
              <a:rPr lang="en-US" sz="2200" b="0" i="1" u="none" strike="noStrike" dirty="0">
                <a:solidFill>
                  <a:srgbClr val="292929"/>
                </a:solidFill>
                <a:effectLst/>
                <a:latin typeface="Times New Roman" panose="02020603050405020304" pitchFamily="18" charset="0"/>
                <a:cs typeface="Times New Roman" panose="02020603050405020304" pitchFamily="18" charset="0"/>
              </a:rPr>
              <a:t>unique key </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associated with them , Using that key they make the transactions or receive funds. </a:t>
            </a:r>
          </a:p>
          <a:p>
            <a:pPr marL="342900" indent="-342900" algn="just" rtl="0">
              <a:spcBef>
                <a:spcPts val="600"/>
              </a:spcBef>
              <a:spcAft>
                <a:spcPts val="0"/>
              </a:spcAft>
              <a:buFont typeface="Wingdings" panose="05000000000000000000" pitchFamily="2" charset="2"/>
              <a:buChar char="Ø"/>
            </a:pPr>
            <a:endParaRPr lang="en-US" sz="2200" b="0" i="0" u="none" strike="noStrike" dirty="0">
              <a:solidFill>
                <a:srgbClr val="292929"/>
              </a:solidFill>
              <a:effectLst/>
              <a:latin typeface="Times New Roman" panose="02020603050405020304" pitchFamily="18" charset="0"/>
              <a:cs typeface="Times New Roman" panose="02020603050405020304" pitchFamily="18" charset="0"/>
            </a:endParaRPr>
          </a:p>
          <a:p>
            <a:pPr marL="342900" indent="-342900" algn="just" rtl="0">
              <a:spcBef>
                <a:spcPts val="600"/>
              </a:spcBef>
              <a:spcAft>
                <a:spcPts val="0"/>
              </a:spcAft>
              <a:buFont typeface="Wingdings" panose="05000000000000000000" pitchFamily="2" charset="2"/>
              <a:buChar char="Ø"/>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Public blockchains like Bitcoin, Ethereum are open for all, anybody can see the contents and verify. </a:t>
            </a:r>
          </a:p>
          <a:p>
            <a:pPr marL="342900" indent="-342900" algn="just" rtl="0">
              <a:spcBef>
                <a:spcPts val="600"/>
              </a:spcBef>
              <a:spcAft>
                <a:spcPts val="0"/>
              </a:spcAft>
              <a:buFont typeface="Wingdings" panose="05000000000000000000" pitchFamily="2" charset="2"/>
              <a:buChar char="Ø"/>
            </a:pPr>
            <a:endParaRPr lang="en-US" sz="2200" b="0" i="0" u="none" strike="noStrike" dirty="0">
              <a:solidFill>
                <a:srgbClr val="292929"/>
              </a:solidFill>
              <a:effectLst/>
              <a:latin typeface="Times New Roman" panose="02020603050405020304" pitchFamily="18" charset="0"/>
              <a:cs typeface="Times New Roman" panose="02020603050405020304" pitchFamily="18" charset="0"/>
            </a:endParaRPr>
          </a:p>
          <a:p>
            <a:pPr marL="342900" indent="-342900" algn="just" rtl="0">
              <a:spcBef>
                <a:spcPts val="600"/>
              </a:spcBef>
              <a:spcAft>
                <a:spcPts val="0"/>
              </a:spcAft>
              <a:buFont typeface="Wingdings" panose="05000000000000000000" pitchFamily="2" charset="2"/>
              <a:buChar char="Ø"/>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Now also we can see the Blocks created by </a:t>
            </a:r>
            <a:r>
              <a:rPr lang="en-US" sz="2200" b="1" i="0" u="none" strike="noStrike" dirty="0">
                <a:solidFill>
                  <a:srgbClr val="292929"/>
                </a:solidFill>
                <a:effectLst/>
                <a:latin typeface="Times New Roman" panose="02020603050405020304" pitchFamily="18" charset="0"/>
                <a:cs typeface="Times New Roman" panose="02020603050405020304" pitchFamily="18" charset="0"/>
              </a:rPr>
              <a:t>Satoshi Nakamoto,</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 who created bitcoin.</a:t>
            </a:r>
            <a:endParaRPr lang="en-US" sz="2200" b="0" dirty="0">
              <a:effectLst/>
              <a:latin typeface="Times New Roman" panose="02020603050405020304" pitchFamily="18" charset="0"/>
              <a:cs typeface="Times New Roman" panose="02020603050405020304" pitchFamily="18" charset="0"/>
            </a:endParaRPr>
          </a:p>
          <a:p>
            <a:br>
              <a:rPr lang="en-US" dirty="0"/>
            </a:br>
            <a:endParaRPr lang="en-IN" dirty="0"/>
          </a:p>
        </p:txBody>
      </p:sp>
      <p:sp>
        <p:nvSpPr>
          <p:cNvPr id="5" name="Rectangle 4">
            <a:extLst>
              <a:ext uri="{FF2B5EF4-FFF2-40B4-BE49-F238E27FC236}">
                <a16:creationId xmlns:a16="http://schemas.microsoft.com/office/drawing/2014/main" id="{B04A5E25-0DFF-45B7-A210-5EC01B698F77}"/>
              </a:ext>
            </a:extLst>
          </p:cNvPr>
          <p:cNvSpPr/>
          <p:nvPr/>
        </p:nvSpPr>
        <p:spPr>
          <a:xfrm>
            <a:off x="1730550" y="533167"/>
            <a:ext cx="9167126" cy="553998"/>
          </a:xfrm>
          <a:prstGeom prst="rect">
            <a:avLst/>
          </a:prstGeom>
          <a:noFill/>
        </p:spPr>
        <p:txBody>
          <a:bodyPr wrap="none" lIns="91440" tIns="45720" rIns="91440" bIns="45720">
            <a:spAutoFit/>
          </a:bodyPr>
          <a:lstStyle/>
          <a:p>
            <a:pPr algn="ctr"/>
            <a:r>
              <a:rPr lang="en-US" sz="3000" b="1" cap="none" spc="0" dirty="0">
                <a:ln w="22225">
                  <a:solidFill>
                    <a:schemeClr val="accent2"/>
                  </a:solidFill>
                  <a:prstDash val="solid"/>
                </a:ln>
                <a:solidFill>
                  <a:schemeClr val="accent1"/>
                </a:solidFill>
                <a:effectLst/>
                <a:latin typeface="Times New Roman" panose="02020603050405020304" pitchFamily="18" charset="0"/>
                <a:cs typeface="Times New Roman" panose="02020603050405020304" pitchFamily="18" charset="0"/>
              </a:rPr>
              <a:t>THE FUNDAMENTALS OF CRYPTOCURRENCIES</a:t>
            </a:r>
          </a:p>
        </p:txBody>
      </p:sp>
      <p:pic>
        <p:nvPicPr>
          <p:cNvPr id="6" name="Picture 5">
            <a:extLst>
              <a:ext uri="{FF2B5EF4-FFF2-40B4-BE49-F238E27FC236}">
                <a16:creationId xmlns:a16="http://schemas.microsoft.com/office/drawing/2014/main" id="{42D8217E-4BB1-4AB1-A6AE-E1EB9355F348}"/>
              </a:ext>
            </a:extLst>
          </p:cNvPr>
          <p:cNvPicPr>
            <a:picLocks noChangeAspect="1"/>
          </p:cNvPicPr>
          <p:nvPr/>
        </p:nvPicPr>
        <p:blipFill>
          <a:blip r:embed="rId2">
            <a:duotone>
              <a:prstClr val="black"/>
              <a:srgbClr val="0587AF">
                <a:tint val="45000"/>
                <a:satMod val="400000"/>
              </a:srgbClr>
            </a:duotone>
          </a:blip>
          <a:stretch>
            <a:fillRect/>
          </a:stretch>
        </p:blipFill>
        <p:spPr>
          <a:xfrm flipH="1">
            <a:off x="0" y="0"/>
            <a:ext cx="2877424" cy="6846401"/>
          </a:xfrm>
          <a:prstGeom prst="rect">
            <a:avLst/>
          </a:prstGeom>
        </p:spPr>
      </p:pic>
    </p:spTree>
    <p:extLst>
      <p:ext uri="{BB962C8B-B14F-4D97-AF65-F5344CB8AC3E}">
        <p14:creationId xmlns:p14="http://schemas.microsoft.com/office/powerpoint/2010/main" val="172444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1">
            <a:extLst>
              <a:ext uri="{FF2B5EF4-FFF2-40B4-BE49-F238E27FC236}">
                <a16:creationId xmlns:a16="http://schemas.microsoft.com/office/drawing/2014/main" id="{E058CBE4-FD27-4CBA-B573-C582371D8623}"/>
              </a:ext>
            </a:extLst>
          </p:cNvPr>
          <p:cNvSpPr/>
          <p:nvPr/>
        </p:nvSpPr>
        <p:spPr>
          <a:xfrm>
            <a:off x="-166695" y="6549"/>
            <a:ext cx="378822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34CF7126-969E-4563-A9D5-AC1E87A0A503}"/>
              </a:ext>
            </a:extLst>
          </p:cNvPr>
          <p:cNvGrpSpPr/>
          <p:nvPr/>
        </p:nvGrpSpPr>
        <p:grpSpPr>
          <a:xfrm>
            <a:off x="1227549" y="646089"/>
            <a:ext cx="1257989" cy="5578920"/>
            <a:chOff x="5292080" y="1124744"/>
            <a:chExt cx="1609006" cy="3744416"/>
          </a:xfrm>
        </p:grpSpPr>
        <p:sp>
          <p:nvSpPr>
            <p:cNvPr id="5" name="Frame 4">
              <a:extLst>
                <a:ext uri="{FF2B5EF4-FFF2-40B4-BE49-F238E27FC236}">
                  <a16:creationId xmlns:a16="http://schemas.microsoft.com/office/drawing/2014/main" id="{3F010BFD-FB9B-4793-A730-0EADC210A5F1}"/>
                </a:ext>
              </a:extLst>
            </p:cNvPr>
            <p:cNvSpPr/>
            <p:nvPr/>
          </p:nvSpPr>
          <p:spPr>
            <a:xfrm>
              <a:off x="5292080" y="3717032"/>
              <a:ext cx="1589142" cy="1152128"/>
            </a:xfrm>
            <a:prstGeom prst="frame">
              <a:avLst>
                <a:gd name="adj1" fmla="val 9763"/>
              </a:avLst>
            </a:prstGeom>
            <a:solidFill>
              <a:schemeClr val="accent6"/>
            </a:solidFill>
            <a:ln>
              <a:noFill/>
            </a:ln>
            <a:scene3d>
              <a:camera prst="isometricOffAxis2Top">
                <a:rot lat="18448671" lon="2370244" rev="18834421"/>
              </a:camera>
              <a:lightRig rig="sunrise" dir="t"/>
            </a:scene3d>
            <a:sp3d extrusionH="476250" contourW="12700">
              <a:extrusionClr>
                <a:schemeClr val="accent6"/>
              </a:extrusionClr>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6" name="Frame 5">
              <a:extLst>
                <a:ext uri="{FF2B5EF4-FFF2-40B4-BE49-F238E27FC236}">
                  <a16:creationId xmlns:a16="http://schemas.microsoft.com/office/drawing/2014/main" id="{69E25D4D-B5D0-49D1-9735-0A818758B94D}"/>
                </a:ext>
              </a:extLst>
            </p:cNvPr>
            <p:cNvSpPr/>
            <p:nvPr/>
          </p:nvSpPr>
          <p:spPr>
            <a:xfrm>
              <a:off x="5297046" y="3068960"/>
              <a:ext cx="1589142" cy="1152128"/>
            </a:xfrm>
            <a:prstGeom prst="frame">
              <a:avLst>
                <a:gd name="adj1" fmla="val 9763"/>
              </a:avLst>
            </a:prstGeom>
            <a:solidFill>
              <a:schemeClr val="accent1"/>
            </a:solidFill>
            <a:ln>
              <a:noFill/>
            </a:ln>
            <a:scene3d>
              <a:camera prst="isometricOffAxis2Top">
                <a:rot lat="18448671" lon="2370244" rev="18834421"/>
              </a:camera>
              <a:lightRig rig="sunrise" dir="t"/>
            </a:scene3d>
            <a:sp3d extrusionH="47625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a:solidFill>
                  <a:schemeClr val="tx1"/>
                </a:solidFill>
                <a:latin typeface="Times New Roman" panose="02020603050405020304" pitchFamily="18" charset="0"/>
                <a:cs typeface="Times New Roman" panose="02020603050405020304" pitchFamily="18" charset="0"/>
              </a:endParaRPr>
            </a:p>
          </p:txBody>
        </p:sp>
        <p:sp>
          <p:nvSpPr>
            <p:cNvPr id="7" name="Frame 6">
              <a:extLst>
                <a:ext uri="{FF2B5EF4-FFF2-40B4-BE49-F238E27FC236}">
                  <a16:creationId xmlns:a16="http://schemas.microsoft.com/office/drawing/2014/main" id="{7C55B586-90BA-4C0F-AE83-5DBA363BE86F}"/>
                </a:ext>
              </a:extLst>
            </p:cNvPr>
            <p:cNvSpPr/>
            <p:nvPr/>
          </p:nvSpPr>
          <p:spPr>
            <a:xfrm>
              <a:off x="5302012" y="2420888"/>
              <a:ext cx="1589142" cy="1152128"/>
            </a:xfrm>
            <a:prstGeom prst="frame">
              <a:avLst>
                <a:gd name="adj1" fmla="val 9763"/>
              </a:avLst>
            </a:prstGeom>
            <a:solidFill>
              <a:schemeClr val="accent2"/>
            </a:solidFill>
            <a:ln>
              <a:noFill/>
            </a:ln>
            <a:scene3d>
              <a:camera prst="isometricOffAxis2Top">
                <a:rot lat="18448671" lon="2370244" rev="18834421"/>
              </a:camera>
              <a:lightRig rig="sunrise" dir="t"/>
            </a:scene3d>
            <a:sp3d extrusionH="47625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a:solidFill>
                  <a:schemeClr val="tx1"/>
                </a:solidFill>
                <a:latin typeface="Times New Roman" panose="02020603050405020304" pitchFamily="18" charset="0"/>
                <a:cs typeface="Times New Roman" panose="02020603050405020304" pitchFamily="18" charset="0"/>
              </a:endParaRPr>
            </a:p>
          </p:txBody>
        </p:sp>
        <p:sp>
          <p:nvSpPr>
            <p:cNvPr id="8" name="Frame 7">
              <a:extLst>
                <a:ext uri="{FF2B5EF4-FFF2-40B4-BE49-F238E27FC236}">
                  <a16:creationId xmlns:a16="http://schemas.microsoft.com/office/drawing/2014/main" id="{BF7F6680-14AF-4DC3-8EEB-5CDB999C6012}"/>
                </a:ext>
              </a:extLst>
            </p:cNvPr>
            <p:cNvSpPr/>
            <p:nvPr/>
          </p:nvSpPr>
          <p:spPr>
            <a:xfrm>
              <a:off x="5306978" y="1772816"/>
              <a:ext cx="1589142" cy="1152128"/>
            </a:xfrm>
            <a:prstGeom prst="frame">
              <a:avLst>
                <a:gd name="adj1" fmla="val 9763"/>
              </a:avLst>
            </a:prstGeom>
            <a:solidFill>
              <a:schemeClr val="accent3"/>
            </a:solidFill>
            <a:ln>
              <a:noFill/>
            </a:ln>
            <a:scene3d>
              <a:camera prst="isometricOffAxis2Top">
                <a:rot lat="18448671" lon="2370244" rev="18834421"/>
              </a:camera>
              <a:lightRig rig="sunrise" dir="t"/>
            </a:scene3d>
            <a:sp3d extrusionH="47625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9" name="Frame 8">
              <a:extLst>
                <a:ext uri="{FF2B5EF4-FFF2-40B4-BE49-F238E27FC236}">
                  <a16:creationId xmlns:a16="http://schemas.microsoft.com/office/drawing/2014/main" id="{3AEA330B-9ED9-4D81-8742-6C91F14B35DA}"/>
                </a:ext>
              </a:extLst>
            </p:cNvPr>
            <p:cNvSpPr/>
            <p:nvPr/>
          </p:nvSpPr>
          <p:spPr>
            <a:xfrm>
              <a:off x="5311944" y="1124744"/>
              <a:ext cx="1589142" cy="1152128"/>
            </a:xfrm>
            <a:prstGeom prst="frame">
              <a:avLst>
                <a:gd name="adj1" fmla="val 9763"/>
              </a:avLst>
            </a:prstGeom>
            <a:solidFill>
              <a:schemeClr val="accent4"/>
            </a:solidFill>
            <a:ln>
              <a:noFill/>
            </a:ln>
            <a:scene3d>
              <a:camera prst="isometricOffAxis2Top">
                <a:rot lat="18448671" lon="2370244" rev="18834421"/>
              </a:camera>
              <a:lightRig rig="sunrise" dir="t"/>
            </a:scene3d>
            <a:sp3d extrusionH="476250" contourW="12700">
              <a:extrusionClr>
                <a:schemeClr val="accent4"/>
              </a:extrusionClr>
              <a:contourClr>
                <a:schemeClr val="accent4"/>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200" dirty="0">
                <a:solidFill>
                  <a:schemeClr val="tx1"/>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FC8B8A15-1408-4F57-B2A5-5AFEBE7B284D}"/>
              </a:ext>
            </a:extLst>
          </p:cNvPr>
          <p:cNvSpPr txBox="1"/>
          <p:nvPr/>
        </p:nvSpPr>
        <p:spPr>
          <a:xfrm>
            <a:off x="1222541" y="2066404"/>
            <a:ext cx="92948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01</a:t>
            </a:r>
          </a:p>
        </p:txBody>
      </p:sp>
      <p:sp>
        <p:nvSpPr>
          <p:cNvPr id="11" name="TextBox 10">
            <a:extLst>
              <a:ext uri="{FF2B5EF4-FFF2-40B4-BE49-F238E27FC236}">
                <a16:creationId xmlns:a16="http://schemas.microsoft.com/office/drawing/2014/main" id="{ECCD7B9B-CF4D-4370-BA47-59AA42BF1EDE}"/>
              </a:ext>
            </a:extLst>
          </p:cNvPr>
          <p:cNvSpPr txBox="1"/>
          <p:nvPr/>
        </p:nvSpPr>
        <p:spPr>
          <a:xfrm>
            <a:off x="1262678" y="2935212"/>
            <a:ext cx="92948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02</a:t>
            </a:r>
          </a:p>
        </p:txBody>
      </p:sp>
      <p:sp>
        <p:nvSpPr>
          <p:cNvPr id="12" name="TextBox 11">
            <a:extLst>
              <a:ext uri="{FF2B5EF4-FFF2-40B4-BE49-F238E27FC236}">
                <a16:creationId xmlns:a16="http://schemas.microsoft.com/office/drawing/2014/main" id="{E1DB5D55-3B1B-4AD7-9B51-35198FABE520}"/>
              </a:ext>
            </a:extLst>
          </p:cNvPr>
          <p:cNvSpPr txBox="1"/>
          <p:nvPr/>
        </p:nvSpPr>
        <p:spPr>
          <a:xfrm>
            <a:off x="1396758" y="3910324"/>
            <a:ext cx="92948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03</a:t>
            </a:r>
          </a:p>
        </p:txBody>
      </p:sp>
      <p:sp>
        <p:nvSpPr>
          <p:cNvPr id="13" name="TextBox 12">
            <a:extLst>
              <a:ext uri="{FF2B5EF4-FFF2-40B4-BE49-F238E27FC236}">
                <a16:creationId xmlns:a16="http://schemas.microsoft.com/office/drawing/2014/main" id="{000EBAB2-F6F8-428A-ADD1-BF8652773CD4}"/>
              </a:ext>
            </a:extLst>
          </p:cNvPr>
          <p:cNvSpPr txBox="1"/>
          <p:nvPr/>
        </p:nvSpPr>
        <p:spPr>
          <a:xfrm rot="10800000" flipV="1">
            <a:off x="1361288" y="4858998"/>
            <a:ext cx="83087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04</a:t>
            </a:r>
          </a:p>
        </p:txBody>
      </p:sp>
      <p:sp>
        <p:nvSpPr>
          <p:cNvPr id="14" name="TextBox 13">
            <a:extLst>
              <a:ext uri="{FF2B5EF4-FFF2-40B4-BE49-F238E27FC236}">
                <a16:creationId xmlns:a16="http://schemas.microsoft.com/office/drawing/2014/main" id="{785C372A-E30E-49DC-BEBD-339A5F780B23}"/>
              </a:ext>
            </a:extLst>
          </p:cNvPr>
          <p:cNvSpPr txBox="1"/>
          <p:nvPr/>
        </p:nvSpPr>
        <p:spPr>
          <a:xfrm>
            <a:off x="1294241" y="5886455"/>
            <a:ext cx="92948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05</a:t>
            </a:r>
          </a:p>
        </p:txBody>
      </p:sp>
      <p:sp>
        <p:nvSpPr>
          <p:cNvPr id="15" name="TextBox 14">
            <a:extLst>
              <a:ext uri="{FF2B5EF4-FFF2-40B4-BE49-F238E27FC236}">
                <a16:creationId xmlns:a16="http://schemas.microsoft.com/office/drawing/2014/main" id="{2DD863B1-6C90-4064-897E-6EFFD49E48A3}"/>
              </a:ext>
            </a:extLst>
          </p:cNvPr>
          <p:cNvSpPr txBox="1"/>
          <p:nvPr/>
        </p:nvSpPr>
        <p:spPr>
          <a:xfrm>
            <a:off x="7214393" y="5576973"/>
            <a:ext cx="929482" cy="338554"/>
          </a:xfrm>
          <a:prstGeom prst="rect">
            <a:avLst/>
          </a:prstGeom>
          <a:noFill/>
          <a:scene3d>
            <a:camera prst="orthographicFront">
              <a:rot lat="3000000" lon="1200000" rev="0"/>
            </a:camera>
            <a:lightRig rig="threePt" dir="t"/>
          </a:scene3d>
        </p:spPr>
        <p:txBody>
          <a:bodyPr wrap="square" lIns="0" tIns="0" rIns="0" bIns="0" rtlCol="0">
            <a:spAutoFit/>
          </a:bodyPr>
          <a:lstStyle/>
          <a:p>
            <a:r>
              <a:rPr lang="en-US" altLang="ko-KR" sz="2200" b="1" dirty="0">
                <a:solidFill>
                  <a:schemeClr val="bg1"/>
                </a:solidFill>
                <a:latin typeface="Times New Roman" panose="02020603050405020304" pitchFamily="18" charset="0"/>
                <a:cs typeface="Times New Roman" panose="02020603050405020304" pitchFamily="18" charset="0"/>
              </a:rPr>
              <a:t>06</a:t>
            </a:r>
          </a:p>
        </p:txBody>
      </p:sp>
      <p:sp>
        <p:nvSpPr>
          <p:cNvPr id="17" name="TextBox 16">
            <a:extLst>
              <a:ext uri="{FF2B5EF4-FFF2-40B4-BE49-F238E27FC236}">
                <a16:creationId xmlns:a16="http://schemas.microsoft.com/office/drawing/2014/main" id="{6B5EEE85-917C-43AA-ADB8-F3D3DFFC2FAF}"/>
              </a:ext>
            </a:extLst>
          </p:cNvPr>
          <p:cNvSpPr txBox="1"/>
          <p:nvPr/>
        </p:nvSpPr>
        <p:spPr>
          <a:xfrm>
            <a:off x="4031064" y="1011949"/>
            <a:ext cx="7718494" cy="677108"/>
          </a:xfrm>
          <a:prstGeom prst="rect">
            <a:avLst/>
          </a:prstGeom>
          <a:noFill/>
        </p:spPr>
        <p:txBody>
          <a:bodyPr wrap="square" lIns="0" tIns="0" rIns="0" bIns="0"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Every block in a blockchain is built up on the previous block and has the value of previous hash to form chains..</a:t>
            </a:r>
          </a:p>
        </p:txBody>
      </p:sp>
      <p:sp>
        <p:nvSpPr>
          <p:cNvPr id="20" name="TextBox 19">
            <a:extLst>
              <a:ext uri="{FF2B5EF4-FFF2-40B4-BE49-F238E27FC236}">
                <a16:creationId xmlns:a16="http://schemas.microsoft.com/office/drawing/2014/main" id="{7D75EC06-E82C-4311-BA14-7959B5A85545}"/>
              </a:ext>
            </a:extLst>
          </p:cNvPr>
          <p:cNvSpPr txBox="1"/>
          <p:nvPr/>
        </p:nvSpPr>
        <p:spPr>
          <a:xfrm>
            <a:off x="4085920" y="1919402"/>
            <a:ext cx="6995651" cy="677108"/>
          </a:xfrm>
          <a:prstGeom prst="rect">
            <a:avLst/>
          </a:prstGeom>
          <a:noFill/>
        </p:spPr>
        <p:txBody>
          <a:bodyPr wrap="square" lIns="0" tIns="0" rIns="0" bIns="0"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Blocks over the chain are validated and confirmed by the miners..</a:t>
            </a:r>
          </a:p>
        </p:txBody>
      </p:sp>
      <p:sp>
        <p:nvSpPr>
          <p:cNvPr id="23" name="TextBox 22">
            <a:extLst>
              <a:ext uri="{FF2B5EF4-FFF2-40B4-BE49-F238E27FC236}">
                <a16:creationId xmlns:a16="http://schemas.microsoft.com/office/drawing/2014/main" id="{AF2D1A1A-C80B-4B23-9551-A8A4159420D8}"/>
              </a:ext>
            </a:extLst>
          </p:cNvPr>
          <p:cNvSpPr txBox="1"/>
          <p:nvPr/>
        </p:nvSpPr>
        <p:spPr>
          <a:xfrm>
            <a:off x="4058447" y="4433232"/>
            <a:ext cx="7458498" cy="1015663"/>
          </a:xfrm>
          <a:prstGeom prst="rect">
            <a:avLst/>
          </a:prstGeom>
          <a:noFill/>
        </p:spPr>
        <p:txBody>
          <a:bodyPr wrap="square" lIns="0" tIns="0" rIns="0" bIns="0"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Blocks in a blockchain are cryptographically sealed, which means that it is nearly impossible to delete or modify data over the blockchain.</a:t>
            </a:r>
          </a:p>
        </p:txBody>
      </p:sp>
      <p:sp>
        <p:nvSpPr>
          <p:cNvPr id="26" name="TextBox 25">
            <a:extLst>
              <a:ext uri="{FF2B5EF4-FFF2-40B4-BE49-F238E27FC236}">
                <a16:creationId xmlns:a16="http://schemas.microsoft.com/office/drawing/2014/main" id="{A13137D9-AA1A-4668-AF09-1F35ECBCBB53}"/>
              </a:ext>
            </a:extLst>
          </p:cNvPr>
          <p:cNvSpPr txBox="1"/>
          <p:nvPr/>
        </p:nvSpPr>
        <p:spPr>
          <a:xfrm>
            <a:off x="4058447" y="2880256"/>
            <a:ext cx="7319302" cy="1354217"/>
          </a:xfrm>
          <a:prstGeom prst="rect">
            <a:avLst/>
          </a:prstGeom>
          <a:noFill/>
        </p:spPr>
        <p:txBody>
          <a:bodyPr wrap="square" lIns="0" tIns="0" rIns="0" bIns="0"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Consensus algorithms make sure all the transactions are validated and only added once in the blockchain. These algorithms are run by miners and the miners get rewarded for running it.</a:t>
            </a:r>
          </a:p>
        </p:txBody>
      </p:sp>
      <p:sp>
        <p:nvSpPr>
          <p:cNvPr id="29" name="TextBox 28">
            <a:extLst>
              <a:ext uri="{FF2B5EF4-FFF2-40B4-BE49-F238E27FC236}">
                <a16:creationId xmlns:a16="http://schemas.microsoft.com/office/drawing/2014/main" id="{AC7E24C9-2BD2-47C2-AD85-8C0AB246D3E0}"/>
              </a:ext>
            </a:extLst>
          </p:cNvPr>
          <p:cNvSpPr txBox="1"/>
          <p:nvPr/>
        </p:nvSpPr>
        <p:spPr>
          <a:xfrm>
            <a:off x="4085920" y="5647654"/>
            <a:ext cx="8106079" cy="677108"/>
          </a:xfrm>
          <a:prstGeom prst="rect">
            <a:avLst/>
          </a:prstGeom>
          <a:noFill/>
        </p:spPr>
        <p:txBody>
          <a:bodyPr wrap="square" lIns="0" tIns="0" rIns="0" bIns="0"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All the blocks in a blockchain are chronologically ordered and time-stamped.</a:t>
            </a:r>
          </a:p>
        </p:txBody>
      </p:sp>
      <p:sp>
        <p:nvSpPr>
          <p:cNvPr id="34" name="Title 5">
            <a:extLst>
              <a:ext uri="{FF2B5EF4-FFF2-40B4-BE49-F238E27FC236}">
                <a16:creationId xmlns:a16="http://schemas.microsoft.com/office/drawing/2014/main" id="{2CCD5AA6-98A3-463B-A2EE-32AA0516F9A8}"/>
              </a:ext>
            </a:extLst>
          </p:cNvPr>
          <p:cNvSpPr txBox="1">
            <a:spLocks/>
          </p:cNvSpPr>
          <p:nvPr/>
        </p:nvSpPr>
        <p:spPr>
          <a:xfrm>
            <a:off x="4473505" y="-135480"/>
            <a:ext cx="7718494" cy="942518"/>
          </a:xfrm>
          <a:prstGeom prst="rect">
            <a:avLst/>
          </a:prstGeom>
        </p:spPr>
        <p:txBody>
          <a:bodyPr vert="horz" wrap="square" lIns="0" tIns="252000" rIns="0" bIns="108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chemeClr val="accent2"/>
                </a:solidFill>
                <a:latin typeface="Times New Roman" panose="02020603050405020304" pitchFamily="18" charset="0"/>
                <a:cs typeface="Times New Roman" panose="02020603050405020304" pitchFamily="18" charset="0"/>
              </a:rPr>
              <a:t>CHARACTERISTICS</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a:solidFill>
                  <a:schemeClr val="accent1"/>
                </a:solidFill>
                <a:latin typeface="Times New Roman" panose="02020603050405020304" pitchFamily="18" charset="0"/>
                <a:cs typeface="Times New Roman" panose="02020603050405020304" pitchFamily="18" charset="0"/>
              </a:rPr>
              <a:t>OF BLOCKCHAIN</a:t>
            </a:r>
          </a:p>
        </p:txBody>
      </p:sp>
    </p:spTree>
    <p:extLst>
      <p:ext uri="{BB962C8B-B14F-4D97-AF65-F5344CB8AC3E}">
        <p14:creationId xmlns:p14="http://schemas.microsoft.com/office/powerpoint/2010/main" val="14693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E3E3765-3E50-47B1-B14A-DCB946D912C1}"/>
              </a:ext>
            </a:extLst>
          </p:cNvPr>
          <p:cNvGrpSpPr/>
          <p:nvPr/>
        </p:nvGrpSpPr>
        <p:grpSpPr>
          <a:xfrm>
            <a:off x="4170615" y="5354680"/>
            <a:ext cx="3357511" cy="841262"/>
            <a:chOff x="2833739" y="5301208"/>
            <a:chExt cx="3357511" cy="841262"/>
          </a:xfrm>
        </p:grpSpPr>
        <p:sp>
          <p:nvSpPr>
            <p:cNvPr id="4" name="Oval 3">
              <a:extLst>
                <a:ext uri="{FF2B5EF4-FFF2-40B4-BE49-F238E27FC236}">
                  <a16:creationId xmlns:a16="http://schemas.microsoft.com/office/drawing/2014/main" id="{3A146F23-34D2-4726-AD25-54C2E08C0A81}"/>
                </a:ext>
              </a:extLst>
            </p:cNvPr>
            <p:cNvSpPr/>
            <p:nvPr/>
          </p:nvSpPr>
          <p:spPr>
            <a:xfrm>
              <a:off x="2833739" y="5301208"/>
              <a:ext cx="3357511" cy="841262"/>
            </a:xfrm>
            <a:prstGeom prst="ellipse">
              <a:avLst/>
            </a:prstGeom>
            <a:solidFill>
              <a:schemeClr val="tx1">
                <a:lumMod val="50000"/>
                <a:lumOff val="50000"/>
                <a:alpha val="51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8353729B-0775-4112-A456-ED9E3D3966B0}"/>
                </a:ext>
              </a:extLst>
            </p:cNvPr>
            <p:cNvSpPr/>
            <p:nvPr/>
          </p:nvSpPr>
          <p:spPr>
            <a:xfrm>
              <a:off x="3481626" y="5487505"/>
              <a:ext cx="1728921" cy="433200"/>
            </a:xfrm>
            <a:prstGeom prst="ellipse">
              <a:avLst/>
            </a:prstGeom>
            <a:solidFill>
              <a:schemeClr val="tx1">
                <a:lumMod val="50000"/>
                <a:lumOff val="50000"/>
                <a:alpha val="51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dirty="0">
                <a:latin typeface="Times New Roman" panose="02020603050405020304" pitchFamily="18" charset="0"/>
                <a:cs typeface="Times New Roman" panose="02020603050405020304" pitchFamily="18" charset="0"/>
              </a:endParaRPr>
            </a:p>
          </p:txBody>
        </p:sp>
      </p:grpSp>
      <p:sp>
        <p:nvSpPr>
          <p:cNvPr id="6" name="Hexagon 5">
            <a:extLst>
              <a:ext uri="{FF2B5EF4-FFF2-40B4-BE49-F238E27FC236}">
                <a16:creationId xmlns:a16="http://schemas.microsoft.com/office/drawing/2014/main" id="{680E1409-2BDF-4030-8A5E-32D8CB36C26A}"/>
              </a:ext>
            </a:extLst>
          </p:cNvPr>
          <p:cNvSpPr/>
          <p:nvPr/>
        </p:nvSpPr>
        <p:spPr>
          <a:xfrm rot="19623142">
            <a:off x="6968573" y="1548360"/>
            <a:ext cx="448056" cy="384048"/>
          </a:xfrm>
          <a:prstGeom prst="hexagon">
            <a:avLst>
              <a:gd name="adj" fmla="val 30244"/>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2E93651-04A9-4D9E-96B7-C585100710C7}"/>
              </a:ext>
            </a:extLst>
          </p:cNvPr>
          <p:cNvSpPr txBox="1"/>
          <p:nvPr/>
        </p:nvSpPr>
        <p:spPr>
          <a:xfrm>
            <a:off x="6821166" y="2009636"/>
            <a:ext cx="5370833" cy="1107996"/>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Public keys are generated from private Keys. They are open to the public as they help the participants to verify the data.</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976BEF7-54C3-4F4B-9FE0-5D41B6028763}"/>
              </a:ext>
            </a:extLst>
          </p:cNvPr>
          <p:cNvSpPr txBox="1"/>
          <p:nvPr/>
        </p:nvSpPr>
        <p:spPr>
          <a:xfrm>
            <a:off x="7419533" y="1387331"/>
            <a:ext cx="3384000"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Public Keys</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457582E3-3E3C-4690-8614-A7A6FEB0B880}"/>
              </a:ext>
            </a:extLst>
          </p:cNvPr>
          <p:cNvCxnSpPr/>
          <p:nvPr/>
        </p:nvCxnSpPr>
        <p:spPr>
          <a:xfrm>
            <a:off x="7435944" y="1869303"/>
            <a:ext cx="3600000" cy="2612"/>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DB0F8FB2-A97D-47E0-9358-B30107B678B1}"/>
              </a:ext>
            </a:extLst>
          </p:cNvPr>
          <p:cNvSpPr/>
          <p:nvPr/>
        </p:nvSpPr>
        <p:spPr>
          <a:xfrm rot="19623142">
            <a:off x="4339020" y="2341763"/>
            <a:ext cx="448056" cy="384048"/>
          </a:xfrm>
          <a:prstGeom prst="hexagon">
            <a:avLst>
              <a:gd name="adj" fmla="val 31719"/>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C3E35AA-2002-4044-AC88-B8421AC7D3BC}"/>
              </a:ext>
            </a:extLst>
          </p:cNvPr>
          <p:cNvSpPr txBox="1"/>
          <p:nvPr/>
        </p:nvSpPr>
        <p:spPr>
          <a:xfrm>
            <a:off x="458305" y="2844037"/>
            <a:ext cx="4339837" cy="1107996"/>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Digital Signatures are the identity proofs for the people who are transacting over blockchain. </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F733976-356E-4123-B06A-27DD1E74BD4D}"/>
              </a:ext>
            </a:extLst>
          </p:cNvPr>
          <p:cNvSpPr txBox="1"/>
          <p:nvPr/>
        </p:nvSpPr>
        <p:spPr>
          <a:xfrm>
            <a:off x="899252" y="2151937"/>
            <a:ext cx="3384000"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Digital Signatures</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A8594E0F-8D16-4896-A8B3-D01A7DCC3500}"/>
              </a:ext>
            </a:extLst>
          </p:cNvPr>
          <p:cNvCxnSpPr>
            <a:cxnSpLocks/>
          </p:cNvCxnSpPr>
          <p:nvPr/>
        </p:nvCxnSpPr>
        <p:spPr>
          <a:xfrm>
            <a:off x="775662" y="2666617"/>
            <a:ext cx="3600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540D0A-9FE9-4C87-BCE1-A21EEAF2A8CD}"/>
              </a:ext>
            </a:extLst>
          </p:cNvPr>
          <p:cNvSpPr txBox="1"/>
          <p:nvPr/>
        </p:nvSpPr>
        <p:spPr>
          <a:xfrm>
            <a:off x="6898224" y="3698076"/>
            <a:ext cx="5227008" cy="1107996"/>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Addresses are derived from public keys. Address represents a possible destination for a cryptocurrencies payment or a data upload.</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3E0471F-59FD-4441-9F70-D892B10A2690}"/>
              </a:ext>
            </a:extLst>
          </p:cNvPr>
          <p:cNvSpPr txBox="1"/>
          <p:nvPr/>
        </p:nvSpPr>
        <p:spPr>
          <a:xfrm>
            <a:off x="7412841" y="3256830"/>
            <a:ext cx="3384000"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Addresses</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8C8B10AA-48D8-4154-A0E8-015F54BF26C6}"/>
              </a:ext>
            </a:extLst>
          </p:cNvPr>
          <p:cNvCxnSpPr/>
          <p:nvPr/>
        </p:nvCxnSpPr>
        <p:spPr>
          <a:xfrm>
            <a:off x="7454775" y="3728877"/>
            <a:ext cx="3600000" cy="2612"/>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8" name="Hexagon 17">
            <a:extLst>
              <a:ext uri="{FF2B5EF4-FFF2-40B4-BE49-F238E27FC236}">
                <a16:creationId xmlns:a16="http://schemas.microsoft.com/office/drawing/2014/main" id="{9196A22C-E5CC-415B-8EAB-183C4A585C00}"/>
              </a:ext>
            </a:extLst>
          </p:cNvPr>
          <p:cNvSpPr/>
          <p:nvPr/>
        </p:nvSpPr>
        <p:spPr>
          <a:xfrm rot="19747498">
            <a:off x="4355134" y="4584151"/>
            <a:ext cx="448284" cy="384582"/>
          </a:xfrm>
          <a:prstGeom prst="hexagon">
            <a:avLst>
              <a:gd name="adj" fmla="val 28809"/>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854835B-BC3E-4643-A870-E2BA4A67BA8A}"/>
              </a:ext>
            </a:extLst>
          </p:cNvPr>
          <p:cNvSpPr txBox="1"/>
          <p:nvPr/>
        </p:nvSpPr>
        <p:spPr>
          <a:xfrm>
            <a:off x="397748" y="4956231"/>
            <a:ext cx="4631915" cy="1107996"/>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Private Keys are used to generate signatures for each transaction over the blockchain.  </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65F19CD-359C-47B4-BA6B-413203318A95}"/>
              </a:ext>
            </a:extLst>
          </p:cNvPr>
          <p:cNvSpPr txBox="1"/>
          <p:nvPr/>
        </p:nvSpPr>
        <p:spPr>
          <a:xfrm>
            <a:off x="1200277" y="4447450"/>
            <a:ext cx="3384000"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Private Keys</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85313E3F-4A52-4662-9021-F3B9753AFEAD}"/>
              </a:ext>
            </a:extLst>
          </p:cNvPr>
          <p:cNvCxnSpPr>
            <a:cxnSpLocks/>
          </p:cNvCxnSpPr>
          <p:nvPr/>
        </p:nvCxnSpPr>
        <p:spPr>
          <a:xfrm>
            <a:off x="783339" y="4924301"/>
            <a:ext cx="3600000" cy="0"/>
          </a:xfrm>
          <a:prstGeom prst="line">
            <a:avLst/>
          </a:prstGeom>
          <a:ln>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A50E977-FA38-4AF2-B76C-BAD9D8260759}"/>
              </a:ext>
            </a:extLst>
          </p:cNvPr>
          <p:cNvGrpSpPr/>
          <p:nvPr/>
        </p:nvGrpSpPr>
        <p:grpSpPr>
          <a:xfrm>
            <a:off x="5356873" y="1993032"/>
            <a:ext cx="1232506" cy="3758132"/>
            <a:chOff x="2411760" y="1109886"/>
            <a:chExt cx="1752575" cy="4695378"/>
          </a:xfrm>
        </p:grpSpPr>
        <p:sp>
          <p:nvSpPr>
            <p:cNvPr id="23" name="Rectangle 22">
              <a:extLst>
                <a:ext uri="{FF2B5EF4-FFF2-40B4-BE49-F238E27FC236}">
                  <a16:creationId xmlns:a16="http://schemas.microsoft.com/office/drawing/2014/main" id="{B478F434-7970-4BE9-A73C-819DFDC2A37A}"/>
                </a:ext>
              </a:extLst>
            </p:cNvPr>
            <p:cNvSpPr/>
            <p:nvPr/>
          </p:nvSpPr>
          <p:spPr>
            <a:xfrm>
              <a:off x="2411760" y="1109886"/>
              <a:ext cx="936104" cy="936104"/>
            </a:xfrm>
            <a:prstGeom prst="rect">
              <a:avLst/>
            </a:prstGeom>
            <a:solidFill>
              <a:schemeClr val="accent5"/>
            </a:solidFill>
            <a:ln>
              <a:noFill/>
            </a:ln>
            <a:scene3d>
              <a:camera prst="obliqueBottomRight">
                <a:rot lat="21299999" lon="0" rev="0"/>
              </a:camera>
              <a:lightRig rig="balanced" dir="t"/>
            </a:scene3d>
            <a:sp3d extrusionH="527050" prstMaterial="matte">
              <a:extrusionClr>
                <a:schemeClr val="accent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304B34B1-69BB-438A-8E42-C0E05D7547B8}"/>
                </a:ext>
              </a:extLst>
            </p:cNvPr>
            <p:cNvSpPr/>
            <p:nvPr/>
          </p:nvSpPr>
          <p:spPr>
            <a:xfrm>
              <a:off x="3228231" y="2036465"/>
              <a:ext cx="936104" cy="936104"/>
            </a:xfrm>
            <a:prstGeom prst="rect">
              <a:avLst/>
            </a:prstGeom>
            <a:solidFill>
              <a:schemeClr val="accent4"/>
            </a:solidFill>
            <a:ln>
              <a:noFill/>
            </a:ln>
            <a:scene3d>
              <a:camera prst="obliqueBottomRight">
                <a:rot lat="21299999" lon="0" rev="0"/>
              </a:camera>
              <a:lightRig rig="balanced" dir="t"/>
            </a:scene3d>
            <a:sp3d extrusionH="4572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EB0A4FE-511F-40B0-990C-2D25F1CBC198}"/>
                </a:ext>
              </a:extLst>
            </p:cNvPr>
            <p:cNvSpPr/>
            <p:nvPr/>
          </p:nvSpPr>
          <p:spPr>
            <a:xfrm>
              <a:off x="2411760" y="2977902"/>
              <a:ext cx="936104" cy="936104"/>
            </a:xfrm>
            <a:prstGeom prst="rect">
              <a:avLst/>
            </a:prstGeom>
            <a:solidFill>
              <a:schemeClr val="accent3"/>
            </a:solidFill>
            <a:ln>
              <a:noFill/>
            </a:ln>
            <a:scene3d>
              <a:camera prst="obliqueBottomRight"/>
              <a:lightRig rig="balanced" dir="t"/>
            </a:scene3d>
            <a:sp3d extrusionH="508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4FE9BFF2-7ACF-4452-9DB5-CDBC6A995F4F}"/>
                </a:ext>
              </a:extLst>
            </p:cNvPr>
            <p:cNvSpPr/>
            <p:nvPr/>
          </p:nvSpPr>
          <p:spPr>
            <a:xfrm>
              <a:off x="2411760" y="4869160"/>
              <a:ext cx="936104" cy="936104"/>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B7519012-E653-4F17-97E2-63C19A0AD8E7}"/>
                </a:ext>
              </a:extLst>
            </p:cNvPr>
            <p:cNvSpPr/>
            <p:nvPr/>
          </p:nvSpPr>
          <p:spPr>
            <a:xfrm>
              <a:off x="3228231" y="3933056"/>
              <a:ext cx="936104" cy="936104"/>
            </a:xfrm>
            <a:prstGeom prst="rect">
              <a:avLst/>
            </a:prstGeom>
            <a:solidFill>
              <a:schemeClr val="accent2"/>
            </a:solidFill>
            <a:ln>
              <a:noFill/>
            </a:ln>
            <a:scene3d>
              <a:camera prst="perspectiveLeft"/>
              <a:lightRig rig="balanced" dir="t"/>
            </a:scene3d>
            <a:sp3d extrusionH="508000" prstMaterial="matte">
              <a:extrusionClr>
                <a:schemeClr val="accent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latin typeface="Times New Roman" panose="02020603050405020304" pitchFamily="18" charset="0"/>
                <a:cs typeface="Times New Roman" panose="02020603050405020304" pitchFamily="18" charset="0"/>
              </a:endParaRPr>
            </a:p>
          </p:txBody>
        </p:sp>
      </p:grpSp>
      <p:sp>
        <p:nvSpPr>
          <p:cNvPr id="28" name="Hexagon 27">
            <a:extLst>
              <a:ext uri="{FF2B5EF4-FFF2-40B4-BE49-F238E27FC236}">
                <a16:creationId xmlns:a16="http://schemas.microsoft.com/office/drawing/2014/main" id="{D7D3C59E-2726-4DFC-B460-20AEB61ACB97}"/>
              </a:ext>
            </a:extLst>
          </p:cNvPr>
          <p:cNvSpPr/>
          <p:nvPr/>
        </p:nvSpPr>
        <p:spPr>
          <a:xfrm rot="19623142">
            <a:off x="6946801" y="5262490"/>
            <a:ext cx="448056" cy="377951"/>
          </a:xfrm>
          <a:prstGeom prst="hexagon">
            <a:avLst>
              <a:gd name="adj" fmla="val 31328"/>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8623879-2468-41DA-921C-589A8B029A38}"/>
              </a:ext>
            </a:extLst>
          </p:cNvPr>
          <p:cNvSpPr txBox="1"/>
          <p:nvPr/>
        </p:nvSpPr>
        <p:spPr>
          <a:xfrm>
            <a:off x="5913167" y="5757577"/>
            <a:ext cx="6608121" cy="769441"/>
          </a:xfrm>
          <a:prstGeom prst="rect">
            <a:avLst/>
          </a:prstGeom>
          <a:noFill/>
        </p:spPr>
        <p:txBody>
          <a:bodyPr wrap="square" rtlCol="0">
            <a:spAutoFit/>
          </a:bodyPr>
          <a:lstStyle/>
          <a:p>
            <a:r>
              <a:rPr lang="en-US" altLang="ko-KR" sz="2200" dirty="0">
                <a:solidFill>
                  <a:schemeClr val="tx1">
                    <a:lumMod val="75000"/>
                    <a:lumOff val="25000"/>
                  </a:schemeClr>
                </a:solidFill>
                <a:latin typeface="Times New Roman" panose="02020603050405020304" pitchFamily="18" charset="0"/>
                <a:cs typeface="Times New Roman" panose="02020603050405020304" pitchFamily="18" charset="0"/>
              </a:rPr>
              <a:t>Transactions are records of data in chronological order. They are stored in a Merkle tree inside the block.</a:t>
            </a:r>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C7D5B3A-0A7D-45DD-AB6B-24CCA88BA834}"/>
              </a:ext>
            </a:extLst>
          </p:cNvPr>
          <p:cNvSpPr txBox="1"/>
          <p:nvPr/>
        </p:nvSpPr>
        <p:spPr>
          <a:xfrm>
            <a:off x="7332343" y="5242916"/>
            <a:ext cx="3384000" cy="430887"/>
          </a:xfrm>
          <a:prstGeom prst="rect">
            <a:avLst/>
          </a:prstGeom>
          <a:noFill/>
        </p:spPr>
        <p:txBody>
          <a:bodyPr wrap="square" rtlCol="0">
            <a:spAutoFit/>
          </a:bodyPr>
          <a:lstStyle/>
          <a:p>
            <a:r>
              <a:rPr lang="en-US" altLang="ko-KR" sz="2200" b="1" dirty="0">
                <a:solidFill>
                  <a:schemeClr val="tx1">
                    <a:lumMod val="75000"/>
                    <a:lumOff val="25000"/>
                  </a:schemeClr>
                </a:solidFill>
                <a:latin typeface="Times New Roman" panose="02020603050405020304" pitchFamily="18" charset="0"/>
                <a:cs typeface="Times New Roman" panose="02020603050405020304" pitchFamily="18" charset="0"/>
              </a:rPr>
              <a:t>Transactions</a:t>
            </a:r>
            <a:endParaRPr lang="ko-KR" altLang="en-US" sz="2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31" name="Straight Connector 30">
            <a:extLst>
              <a:ext uri="{FF2B5EF4-FFF2-40B4-BE49-F238E27FC236}">
                <a16:creationId xmlns:a16="http://schemas.microsoft.com/office/drawing/2014/main" id="{82391A4C-F2AA-4726-8663-52E9630A7BB6}"/>
              </a:ext>
            </a:extLst>
          </p:cNvPr>
          <p:cNvCxnSpPr/>
          <p:nvPr/>
        </p:nvCxnSpPr>
        <p:spPr>
          <a:xfrm>
            <a:off x="7311533" y="5686339"/>
            <a:ext cx="3600000" cy="2612"/>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32" name="Rectangle 16">
            <a:extLst>
              <a:ext uri="{FF2B5EF4-FFF2-40B4-BE49-F238E27FC236}">
                <a16:creationId xmlns:a16="http://schemas.microsoft.com/office/drawing/2014/main" id="{8A06FFB6-41D7-4690-B4D5-733491486FF3}"/>
              </a:ext>
            </a:extLst>
          </p:cNvPr>
          <p:cNvSpPr/>
          <p:nvPr/>
        </p:nvSpPr>
        <p:spPr>
          <a:xfrm rot="2700000">
            <a:off x="6243153" y="286603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3" name="Rectangle 9">
            <a:extLst>
              <a:ext uri="{FF2B5EF4-FFF2-40B4-BE49-F238E27FC236}">
                <a16:creationId xmlns:a16="http://schemas.microsoft.com/office/drawing/2014/main" id="{0FCD3CFE-FA69-4D7C-8BA8-44A1F1497FF4}"/>
              </a:ext>
            </a:extLst>
          </p:cNvPr>
          <p:cNvSpPr/>
          <p:nvPr/>
        </p:nvSpPr>
        <p:spPr>
          <a:xfrm>
            <a:off x="5583879" y="221286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4" name="Rectangle 36">
            <a:extLst>
              <a:ext uri="{FF2B5EF4-FFF2-40B4-BE49-F238E27FC236}">
                <a16:creationId xmlns:a16="http://schemas.microsoft.com/office/drawing/2014/main" id="{AE6ABE9C-E53B-4AB9-BDF2-A8909F90C485}"/>
              </a:ext>
            </a:extLst>
          </p:cNvPr>
          <p:cNvSpPr/>
          <p:nvPr/>
        </p:nvSpPr>
        <p:spPr>
          <a:xfrm>
            <a:off x="5523972" y="3707556"/>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5" name="Round Same Side Corner Rectangle 36">
            <a:extLst>
              <a:ext uri="{FF2B5EF4-FFF2-40B4-BE49-F238E27FC236}">
                <a16:creationId xmlns:a16="http://schemas.microsoft.com/office/drawing/2014/main" id="{9D4F3FFA-9AB1-4060-AA67-805DB6E25BA0}"/>
              </a:ext>
            </a:extLst>
          </p:cNvPr>
          <p:cNvSpPr>
            <a:spLocks noChangeAspect="1"/>
          </p:cNvSpPr>
          <p:nvPr/>
        </p:nvSpPr>
        <p:spPr>
          <a:xfrm>
            <a:off x="5551918" y="5211965"/>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6" name="Oval 21">
            <a:extLst>
              <a:ext uri="{FF2B5EF4-FFF2-40B4-BE49-F238E27FC236}">
                <a16:creationId xmlns:a16="http://schemas.microsoft.com/office/drawing/2014/main" id="{A586F4BB-FBCD-49B2-AB31-54249ED29FDC}"/>
              </a:ext>
            </a:extLst>
          </p:cNvPr>
          <p:cNvSpPr>
            <a:spLocks noChangeAspect="1"/>
          </p:cNvSpPr>
          <p:nvPr/>
        </p:nvSpPr>
        <p:spPr>
          <a:xfrm>
            <a:off x="6221467" y="4449724"/>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7" name="Rectangle 16">
            <a:extLst>
              <a:ext uri="{FF2B5EF4-FFF2-40B4-BE49-F238E27FC236}">
                <a16:creationId xmlns:a16="http://schemas.microsoft.com/office/drawing/2014/main" id="{EB0D8674-1F46-4000-8701-146FE73B91BB}"/>
              </a:ext>
            </a:extLst>
          </p:cNvPr>
          <p:cNvSpPr/>
          <p:nvPr/>
        </p:nvSpPr>
        <p:spPr>
          <a:xfrm rot="2700000">
            <a:off x="4483334" y="2398151"/>
            <a:ext cx="159428" cy="29955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38" name="Rectangle 9">
            <a:extLst>
              <a:ext uri="{FF2B5EF4-FFF2-40B4-BE49-F238E27FC236}">
                <a16:creationId xmlns:a16="http://schemas.microsoft.com/office/drawing/2014/main" id="{DE1DF430-7193-4A64-ACF7-A0BBA342E806}"/>
              </a:ext>
            </a:extLst>
          </p:cNvPr>
          <p:cNvSpPr/>
          <p:nvPr/>
        </p:nvSpPr>
        <p:spPr>
          <a:xfrm>
            <a:off x="7074490" y="1643492"/>
            <a:ext cx="207014" cy="19378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40" name="Round Same Side Corner Rectangle 36">
            <a:extLst>
              <a:ext uri="{FF2B5EF4-FFF2-40B4-BE49-F238E27FC236}">
                <a16:creationId xmlns:a16="http://schemas.microsoft.com/office/drawing/2014/main" id="{D92E192B-4B54-4059-823C-A3A5006815B5}"/>
              </a:ext>
            </a:extLst>
          </p:cNvPr>
          <p:cNvSpPr>
            <a:spLocks noChangeAspect="1"/>
          </p:cNvSpPr>
          <p:nvPr/>
        </p:nvSpPr>
        <p:spPr>
          <a:xfrm>
            <a:off x="7060383" y="5333401"/>
            <a:ext cx="248822" cy="19672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41" name="Oval 21">
            <a:extLst>
              <a:ext uri="{FF2B5EF4-FFF2-40B4-BE49-F238E27FC236}">
                <a16:creationId xmlns:a16="http://schemas.microsoft.com/office/drawing/2014/main" id="{FFF98BD7-136A-4A56-A862-12C672B48C8C}"/>
              </a:ext>
            </a:extLst>
          </p:cNvPr>
          <p:cNvSpPr>
            <a:spLocks noChangeAspect="1"/>
          </p:cNvSpPr>
          <p:nvPr/>
        </p:nvSpPr>
        <p:spPr>
          <a:xfrm>
            <a:off x="4467848" y="4690209"/>
            <a:ext cx="222856" cy="22471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F58D946D-AF37-47B4-B41F-C41099C0499A}"/>
              </a:ext>
            </a:extLst>
          </p:cNvPr>
          <p:cNvSpPr/>
          <p:nvPr/>
        </p:nvSpPr>
        <p:spPr>
          <a:xfrm>
            <a:off x="2359666" y="314571"/>
            <a:ext cx="6979411" cy="553998"/>
          </a:xfrm>
          <a:prstGeom prst="rect">
            <a:avLst/>
          </a:prstGeom>
          <a:noFill/>
        </p:spPr>
        <p:txBody>
          <a:bodyPr wrap="none" lIns="91440" tIns="45720" rIns="91440" bIns="45720">
            <a:spAutoFit/>
          </a:bodyPr>
          <a:lstStyle/>
          <a:p>
            <a:r>
              <a:rPr lang="en-US" sz="3000" b="1" cap="none" spc="0" dirty="0">
                <a:ln w="22225">
                  <a:solidFill>
                    <a:schemeClr val="accent2"/>
                  </a:solidFill>
                  <a:prstDash val="solid"/>
                </a:ln>
                <a:solidFill>
                  <a:schemeClr val="accent1"/>
                </a:solidFill>
                <a:effectLst/>
                <a:latin typeface="Times New Roman" panose="02020603050405020304" pitchFamily="18" charset="0"/>
                <a:cs typeface="Times New Roman" panose="02020603050405020304" pitchFamily="18" charset="0"/>
              </a:rPr>
              <a:t>SOME KEY TERMS IN BLOCKCHAIN</a:t>
            </a:r>
          </a:p>
        </p:txBody>
      </p:sp>
      <p:sp>
        <p:nvSpPr>
          <p:cNvPr id="42" name="Hexagon 41">
            <a:extLst>
              <a:ext uri="{FF2B5EF4-FFF2-40B4-BE49-F238E27FC236}">
                <a16:creationId xmlns:a16="http://schemas.microsoft.com/office/drawing/2014/main" id="{B1E56F84-0B96-49C6-A28B-963AA525E087}"/>
              </a:ext>
            </a:extLst>
          </p:cNvPr>
          <p:cNvSpPr/>
          <p:nvPr/>
        </p:nvSpPr>
        <p:spPr>
          <a:xfrm rot="19702009">
            <a:off x="6893461" y="3358422"/>
            <a:ext cx="448056" cy="384048"/>
          </a:xfrm>
          <a:prstGeom prst="hexagon">
            <a:avLst>
              <a:gd name="adj" fmla="val 3096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3" name="Rectangle 36">
            <a:extLst>
              <a:ext uri="{FF2B5EF4-FFF2-40B4-BE49-F238E27FC236}">
                <a16:creationId xmlns:a16="http://schemas.microsoft.com/office/drawing/2014/main" id="{B6A650F9-4E50-4D85-84D3-81B08A79D9AD}"/>
              </a:ext>
            </a:extLst>
          </p:cNvPr>
          <p:cNvSpPr/>
          <p:nvPr/>
        </p:nvSpPr>
        <p:spPr>
          <a:xfrm>
            <a:off x="6995161" y="3451748"/>
            <a:ext cx="244656" cy="2045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endParaRPr lang="ko-KR"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8060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9A8016-4F3A-4665-B5DC-6B6F92A9B67E}"/>
              </a:ext>
            </a:extLst>
          </p:cNvPr>
          <p:cNvSpPr>
            <a:spLocks noGrp="1"/>
          </p:cNvSpPr>
          <p:nvPr>
            <p:ph type="body" sz="quarter" idx="10"/>
          </p:nvPr>
        </p:nvSpPr>
        <p:spPr>
          <a:xfrm>
            <a:off x="309401" y="154446"/>
            <a:ext cx="11573197" cy="724247"/>
          </a:xfrm>
        </p:spPr>
        <p:txBody>
          <a:bodyPr/>
          <a:lstStyle/>
          <a:p>
            <a:r>
              <a:rPr lang="en-IN" sz="3000" b="1" dirty="0">
                <a:solidFill>
                  <a:srgbClr val="FF0000"/>
                </a:solidFill>
                <a:latin typeface="Times New Roman" panose="02020603050405020304" pitchFamily="18" charset="0"/>
                <a:cs typeface="Times New Roman" panose="02020603050405020304" pitchFamily="18" charset="0"/>
              </a:rPr>
              <a:t> </a:t>
            </a:r>
            <a:r>
              <a:rPr lang="en-IN" sz="3000" b="1" dirty="0">
                <a:solidFill>
                  <a:srgbClr val="196491"/>
                </a:solidFill>
                <a:latin typeface="Times New Roman" panose="02020603050405020304" pitchFamily="18" charset="0"/>
                <a:cs typeface="Times New Roman" panose="02020603050405020304" pitchFamily="18" charset="0"/>
              </a:rPr>
              <a:t>KEY GENERATION ALGORITHMS</a:t>
            </a:r>
          </a:p>
        </p:txBody>
      </p:sp>
      <p:graphicFrame>
        <p:nvGraphicFramePr>
          <p:cNvPr id="4" name="Table 4">
            <a:extLst>
              <a:ext uri="{FF2B5EF4-FFF2-40B4-BE49-F238E27FC236}">
                <a16:creationId xmlns:a16="http://schemas.microsoft.com/office/drawing/2014/main" id="{7775A8E8-96B3-4715-9BCE-5A25F1B62335}"/>
              </a:ext>
            </a:extLst>
          </p:cNvPr>
          <p:cNvGraphicFramePr>
            <a:graphicFrameLocks noGrp="1"/>
          </p:cNvGraphicFramePr>
          <p:nvPr>
            <p:extLst>
              <p:ext uri="{D42A27DB-BD31-4B8C-83A1-F6EECF244321}">
                <p14:modId xmlns:p14="http://schemas.microsoft.com/office/powerpoint/2010/main" val="3823143471"/>
              </p:ext>
            </p:extLst>
          </p:nvPr>
        </p:nvGraphicFramePr>
        <p:xfrm>
          <a:off x="1601990" y="1749271"/>
          <a:ext cx="9505034" cy="5059680"/>
        </p:xfrm>
        <a:graphic>
          <a:graphicData uri="http://schemas.openxmlformats.org/drawingml/2006/table">
            <a:tbl>
              <a:tblPr firstRow="1" bandRow="1">
                <a:tableStyleId>{5C22544A-7EE6-4342-B048-85BDC9FD1C3A}</a:tableStyleId>
              </a:tblPr>
              <a:tblGrid>
                <a:gridCol w="4752517">
                  <a:extLst>
                    <a:ext uri="{9D8B030D-6E8A-4147-A177-3AD203B41FA5}">
                      <a16:colId xmlns:a16="http://schemas.microsoft.com/office/drawing/2014/main" val="2050084248"/>
                    </a:ext>
                  </a:extLst>
                </a:gridCol>
                <a:gridCol w="4752517">
                  <a:extLst>
                    <a:ext uri="{9D8B030D-6E8A-4147-A177-3AD203B41FA5}">
                      <a16:colId xmlns:a16="http://schemas.microsoft.com/office/drawing/2014/main" val="1188997587"/>
                    </a:ext>
                  </a:extLst>
                </a:gridCol>
              </a:tblGrid>
              <a:tr h="412815">
                <a:tc>
                  <a:txBody>
                    <a:bodyPr/>
                    <a:lstStyle/>
                    <a:p>
                      <a:r>
                        <a:rPr lang="en-IN" sz="2200" dirty="0">
                          <a:latin typeface="Times New Roman" panose="02020603050405020304" pitchFamily="18" charset="0"/>
                          <a:cs typeface="Times New Roman" panose="02020603050405020304" pitchFamily="18" charset="0"/>
                        </a:rPr>
                        <a:t>Symmetric Cryptography Algorithm</a:t>
                      </a:r>
                    </a:p>
                  </a:txBody>
                  <a:tcPr/>
                </a:tc>
                <a:tc>
                  <a:txBody>
                    <a:bodyPr/>
                    <a:lstStyle/>
                    <a:p>
                      <a:r>
                        <a:rPr lang="en-IN" sz="2200" b="1" i="0" u="none" strike="noStrike" kern="1200" dirty="0">
                          <a:solidFill>
                            <a:schemeClr val="lt1"/>
                          </a:solidFill>
                          <a:effectLst/>
                          <a:latin typeface="Times New Roman" panose="02020603050405020304" pitchFamily="18" charset="0"/>
                          <a:ea typeface="+mn-ea"/>
                          <a:cs typeface="Times New Roman" panose="02020603050405020304" pitchFamily="18" charset="0"/>
                        </a:rPr>
                        <a:t>Asymmetric Cryptography Algorithm</a:t>
                      </a:r>
                      <a:endParaRPr lang="en-IN" sz="2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4703575"/>
                  </a:ext>
                </a:extLst>
              </a:tr>
              <a:tr h="1385880">
                <a:tc>
                  <a:txBody>
                    <a:bodyPr/>
                    <a:lstStyle/>
                    <a:p>
                      <a:r>
                        <a:rPr lang="en-US" sz="2200" dirty="0">
                          <a:latin typeface="Times New Roman" panose="02020603050405020304" pitchFamily="18" charset="0"/>
                          <a:cs typeface="Times New Roman" panose="02020603050405020304" pitchFamily="18" charset="0"/>
                        </a:rPr>
                        <a:t>Symmetric Cryptography Algorithm  uses only </a:t>
                      </a:r>
                      <a:r>
                        <a:rPr lang="en-US" sz="2200" b="1" dirty="0">
                          <a:latin typeface="Times New Roman" panose="02020603050405020304" pitchFamily="18" charset="0"/>
                          <a:cs typeface="Times New Roman" panose="02020603050405020304" pitchFamily="18" charset="0"/>
                        </a:rPr>
                        <a:t>one key </a:t>
                      </a:r>
                      <a:r>
                        <a:rPr lang="en-US" sz="2200" dirty="0">
                          <a:latin typeface="Times New Roman" panose="02020603050405020304" pitchFamily="18" charset="0"/>
                          <a:cs typeface="Times New Roman" panose="02020603050405020304" pitchFamily="18" charset="0"/>
                        </a:rPr>
                        <a:t>for both encryption and decryption </a:t>
                      </a:r>
                      <a:endParaRPr lang="en-IN" sz="2200" dirty="0">
                        <a:latin typeface="Times New Roman" panose="02020603050405020304" pitchFamily="18" charset="0"/>
                        <a:cs typeface="Times New Roman" panose="02020603050405020304" pitchFamily="18" charset="0"/>
                      </a:endParaRPr>
                    </a:p>
                  </a:txBody>
                  <a:tcPr/>
                </a:tc>
                <a:tc>
                  <a:txBody>
                    <a:bodyPr/>
                    <a:lstStyle/>
                    <a:p>
                      <a:r>
                        <a:rPr lang="en-US" sz="2200" dirty="0">
                          <a:latin typeface="Times New Roman" panose="02020603050405020304" pitchFamily="18" charset="0"/>
                          <a:cs typeface="Times New Roman" panose="02020603050405020304" pitchFamily="18" charset="0"/>
                        </a:rPr>
                        <a:t>Asymmetric Cryptography Algorithm contains </a:t>
                      </a:r>
                      <a:r>
                        <a:rPr lang="en-US" sz="2200" b="1" dirty="0">
                          <a:latin typeface="Times New Roman" panose="02020603050405020304" pitchFamily="18" charset="0"/>
                          <a:cs typeface="Times New Roman" panose="02020603050405020304" pitchFamily="18" charset="0"/>
                        </a:rPr>
                        <a:t>two cryptographic keys </a:t>
                      </a:r>
                      <a:r>
                        <a:rPr lang="en-US" sz="2200" dirty="0">
                          <a:latin typeface="Times New Roman" panose="02020603050405020304" pitchFamily="18" charset="0"/>
                          <a:cs typeface="Times New Roman" panose="02020603050405020304" pitchFamily="18" charset="0"/>
                        </a:rPr>
                        <a:t>for encryption and decryption known as public and private keys</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6267361"/>
                  </a:ext>
                </a:extLst>
              </a:tr>
              <a:tr h="1061525">
                <a:tc>
                  <a:txBody>
                    <a:bodyPr/>
                    <a:lstStyle/>
                    <a:p>
                      <a:r>
                        <a:rPr lang="en-US"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Symmetric Cryptography is much </a:t>
                      </a:r>
                      <a:r>
                        <a:rPr lang="en-US" sz="2200" b="1" i="0" u="none" strike="noStrike" kern="1200" dirty="0">
                          <a:solidFill>
                            <a:schemeClr val="dk1"/>
                          </a:solidFill>
                          <a:effectLst/>
                          <a:latin typeface="Times New Roman" panose="02020603050405020304" pitchFamily="18" charset="0"/>
                          <a:ea typeface="+mn-ea"/>
                          <a:cs typeface="Times New Roman" panose="02020603050405020304" pitchFamily="18" charset="0"/>
                        </a:rPr>
                        <a:t>faster</a:t>
                      </a:r>
                      <a:r>
                        <a:rPr lang="en-US"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 compared to Asymmetric Cryptography</a:t>
                      </a:r>
                      <a:endParaRPr lang="en-IN" sz="2200" dirty="0">
                        <a:latin typeface="Times New Roman" panose="02020603050405020304" pitchFamily="18" charset="0"/>
                        <a:cs typeface="Times New Roman" panose="02020603050405020304" pitchFamily="18" charset="0"/>
                      </a:endParaRPr>
                    </a:p>
                  </a:txBody>
                  <a:tcPr/>
                </a:tc>
                <a:tc>
                  <a:txBody>
                    <a:bodyPr/>
                    <a:lstStyle/>
                    <a:p>
                      <a:r>
                        <a:rPr lang="en-US"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As Asymmetric Cryptography incorporates two separate keys, the process is </a:t>
                      </a:r>
                      <a:r>
                        <a:rPr lang="en-US" sz="2200" b="1" i="0" u="none" strike="noStrike" kern="1200" dirty="0">
                          <a:solidFill>
                            <a:schemeClr val="dk1"/>
                          </a:solidFill>
                          <a:effectLst/>
                          <a:latin typeface="Times New Roman" panose="02020603050405020304" pitchFamily="18" charset="0"/>
                          <a:ea typeface="+mn-ea"/>
                          <a:cs typeface="Times New Roman" panose="02020603050405020304" pitchFamily="18" charset="0"/>
                        </a:rPr>
                        <a:t>slowed down </a:t>
                      </a:r>
                      <a:r>
                        <a:rPr lang="en-US"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considerably</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1948413"/>
                  </a:ext>
                </a:extLst>
              </a:tr>
              <a:tr h="2034590">
                <a:tc>
                  <a:txBody>
                    <a:bodyPr/>
                    <a:lstStyle/>
                    <a:p>
                      <a:pPr marL="285750" indent="-285750" rtl="0" fontAlgn="base">
                        <a:buFont typeface="Arial" panose="020B0604020202020204" pitchFamily="34" charset="0"/>
                        <a:buChar char="•"/>
                      </a:pPr>
                      <a:r>
                        <a:rPr lang="fr-FR"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RC4</a:t>
                      </a:r>
                    </a:p>
                    <a:p>
                      <a:pPr marL="285750" indent="-285750" rtl="0" fontAlgn="base">
                        <a:buFont typeface="Arial" panose="020B0604020202020204" pitchFamily="34" charset="0"/>
                        <a:buChar char="•"/>
                      </a:pPr>
                      <a:r>
                        <a:rPr lang="fr-FR"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AES</a:t>
                      </a:r>
                    </a:p>
                    <a:p>
                      <a:pPr marL="285750" indent="-285750" rtl="0" fontAlgn="base">
                        <a:buFont typeface="Arial" panose="020B0604020202020204" pitchFamily="34" charset="0"/>
                        <a:buChar char="•"/>
                      </a:pPr>
                      <a:r>
                        <a:rPr lang="fr-FR"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DES</a:t>
                      </a:r>
                    </a:p>
                    <a:p>
                      <a:pPr marL="285750" indent="-285750" rtl="0" fontAlgn="base">
                        <a:buFont typeface="Arial" panose="020B0604020202020204" pitchFamily="34" charset="0"/>
                        <a:buChar char="•"/>
                      </a:pPr>
                      <a:r>
                        <a:rPr lang="fr-FR"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3DES</a:t>
                      </a:r>
                    </a:p>
                    <a:p>
                      <a:pPr marL="285750" indent="-285750" rtl="0" fontAlgn="base">
                        <a:buFont typeface="Arial" panose="020B0604020202020204" pitchFamily="34" charset="0"/>
                        <a:buChar char="•"/>
                      </a:pPr>
                      <a:r>
                        <a:rPr lang="fr-FR"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QUAD</a:t>
                      </a:r>
                    </a:p>
                    <a:p>
                      <a:endParaRPr lang="en-IN" sz="2200" dirty="0">
                        <a:latin typeface="Times New Roman" panose="02020603050405020304" pitchFamily="18" charset="0"/>
                        <a:cs typeface="Times New Roman" panose="02020603050405020304" pitchFamily="18" charset="0"/>
                      </a:endParaRPr>
                    </a:p>
                  </a:txBody>
                  <a:tcPr/>
                </a:tc>
                <a:tc>
                  <a:txBody>
                    <a:bodyPr/>
                    <a:lstStyle/>
                    <a:p>
                      <a:pPr marL="285750" indent="-285750" rtl="0" fontAlgn="base">
                        <a:buFont typeface="Arial" panose="020B0604020202020204" pitchFamily="34" charset="0"/>
                        <a:buChar char="•"/>
                      </a:pPr>
                      <a:r>
                        <a:rPr lang="en-IN"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RSA</a:t>
                      </a:r>
                    </a:p>
                    <a:p>
                      <a:pPr marL="285750" indent="-285750" rtl="0" fontAlgn="base">
                        <a:buFont typeface="Arial" panose="020B0604020202020204" pitchFamily="34" charset="0"/>
                        <a:buChar char="•"/>
                      </a:pPr>
                      <a:r>
                        <a:rPr lang="en-IN" sz="2200" b="0" i="0" u="none" strike="noStrike" kern="1200" dirty="0" err="1">
                          <a:solidFill>
                            <a:schemeClr val="dk1"/>
                          </a:solidFill>
                          <a:effectLst/>
                          <a:latin typeface="Times New Roman" panose="02020603050405020304" pitchFamily="18" charset="0"/>
                          <a:ea typeface="+mn-ea"/>
                          <a:cs typeface="Times New Roman" panose="02020603050405020304" pitchFamily="18" charset="0"/>
                        </a:rPr>
                        <a:t>Diffle</a:t>
                      </a:r>
                      <a:r>
                        <a:rPr lang="en-IN"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-Hellman</a:t>
                      </a:r>
                    </a:p>
                    <a:p>
                      <a:pPr marL="285750" indent="-285750" rtl="0" fontAlgn="base">
                        <a:buFont typeface="Arial" panose="020B0604020202020204" pitchFamily="34" charset="0"/>
                        <a:buChar char="•"/>
                      </a:pPr>
                      <a:r>
                        <a:rPr lang="en-IN"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ECC</a:t>
                      </a:r>
                    </a:p>
                    <a:p>
                      <a:pPr marL="285750" indent="-285750" rtl="0" fontAlgn="base">
                        <a:buFont typeface="Arial" panose="020B0604020202020204" pitchFamily="34" charset="0"/>
                        <a:buChar char="•"/>
                      </a:pPr>
                      <a:r>
                        <a:rPr lang="en-IN"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El Gamal</a:t>
                      </a:r>
                    </a:p>
                    <a:p>
                      <a:pPr marL="285750" indent="-285750" rtl="0" fontAlgn="base">
                        <a:buFont typeface="Arial" panose="020B0604020202020204" pitchFamily="34" charset="0"/>
                        <a:buChar char="•"/>
                      </a:pPr>
                      <a:r>
                        <a:rPr lang="en-IN" sz="2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DSA</a:t>
                      </a:r>
                    </a:p>
                    <a:p>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8166801"/>
                  </a:ext>
                </a:extLst>
              </a:tr>
            </a:tbl>
          </a:graphicData>
        </a:graphic>
      </p:graphicFrame>
      <p:sp>
        <p:nvSpPr>
          <p:cNvPr id="6" name="TextBox 5">
            <a:extLst>
              <a:ext uri="{FF2B5EF4-FFF2-40B4-BE49-F238E27FC236}">
                <a16:creationId xmlns:a16="http://schemas.microsoft.com/office/drawing/2014/main" id="{48F2C371-3DC5-4C80-8BC7-0F6A8FF61B38}"/>
              </a:ext>
            </a:extLst>
          </p:cNvPr>
          <p:cNvSpPr txBox="1"/>
          <p:nvPr/>
        </p:nvSpPr>
        <p:spPr>
          <a:xfrm>
            <a:off x="1428356" y="979830"/>
            <a:ext cx="10628510" cy="769441"/>
          </a:xfrm>
          <a:prstGeom prst="rect">
            <a:avLst/>
          </a:prstGeom>
          <a:noFill/>
        </p:spPr>
        <p:txBody>
          <a:bodyPr wrap="square">
            <a:spAutoFit/>
          </a:bodyPr>
          <a:lstStyle/>
          <a:p>
            <a:pPr algn="ctr"/>
            <a:r>
              <a:rPr lang="en-US" sz="2200" b="0" i="0" u="none" strike="noStrike" dirty="0">
                <a:solidFill>
                  <a:srgbClr val="292929"/>
                </a:solidFill>
                <a:effectLst/>
                <a:latin typeface="Times New Roman" panose="02020603050405020304" pitchFamily="18" charset="0"/>
                <a:cs typeface="Times New Roman" panose="02020603050405020304" pitchFamily="18" charset="0"/>
              </a:rPr>
              <a:t>Keys in cryptography is a </a:t>
            </a:r>
            <a:r>
              <a:rPr lang="en-US" sz="2200" b="1" i="0" u="none" strike="noStrike" dirty="0">
                <a:solidFill>
                  <a:srgbClr val="292929"/>
                </a:solidFill>
                <a:effectLst/>
                <a:latin typeface="Times New Roman" panose="02020603050405020304" pitchFamily="18" charset="0"/>
                <a:cs typeface="Times New Roman" panose="02020603050405020304" pitchFamily="18" charset="0"/>
              </a:rPr>
              <a:t>string of alpha-numeric characters</a:t>
            </a:r>
            <a:r>
              <a:rPr lang="en-US" sz="2200" b="1" i="1" u="none" strike="noStrike" dirty="0">
                <a:solidFill>
                  <a:srgbClr val="292929"/>
                </a:solidFill>
                <a:effectLst/>
                <a:latin typeface="Times New Roman" panose="02020603050405020304" pitchFamily="18" charset="0"/>
                <a:cs typeface="Times New Roman" panose="02020603050405020304" pitchFamily="18" charset="0"/>
              </a:rPr>
              <a:t> </a:t>
            </a:r>
            <a:r>
              <a:rPr lang="en-US" sz="2200" b="0" i="0" u="none" strike="noStrike" dirty="0">
                <a:solidFill>
                  <a:srgbClr val="292929"/>
                </a:solidFill>
                <a:effectLst/>
                <a:latin typeface="Times New Roman" panose="02020603050405020304" pitchFamily="18" charset="0"/>
                <a:cs typeface="Times New Roman" panose="02020603050405020304" pitchFamily="18" charset="0"/>
              </a:rPr>
              <a:t>which secures the data by encoding it.</a:t>
            </a:r>
            <a:endParaRPr lang="en-IN" sz="2200" dirty="0">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A9408AA6-9340-4639-9456-E625D5467B7E}"/>
              </a:ext>
            </a:extLst>
          </p:cNvPr>
          <p:cNvSpPr/>
          <p:nvPr/>
        </p:nvSpPr>
        <p:spPr>
          <a:xfrm rot="19769696">
            <a:off x="347607" y="340712"/>
            <a:ext cx="1211952" cy="1056292"/>
          </a:xfrm>
          <a:prstGeom prst="hexagon">
            <a:avLst>
              <a:gd name="adj" fmla="val 30431"/>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0" name="Oval 6">
            <a:extLst>
              <a:ext uri="{FF2B5EF4-FFF2-40B4-BE49-F238E27FC236}">
                <a16:creationId xmlns:a16="http://schemas.microsoft.com/office/drawing/2014/main" id="{8FBEFB97-93A9-40A8-9E60-C7E466E66756}"/>
              </a:ext>
            </a:extLst>
          </p:cNvPr>
          <p:cNvSpPr/>
          <p:nvPr/>
        </p:nvSpPr>
        <p:spPr>
          <a:xfrm>
            <a:off x="737244" y="668277"/>
            <a:ext cx="432678" cy="39547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50822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plaining blockchain basics - DEV Community">
            <a:extLst>
              <a:ext uri="{FF2B5EF4-FFF2-40B4-BE49-F238E27FC236}">
                <a16:creationId xmlns:a16="http://schemas.microsoft.com/office/drawing/2014/main" id="{D6BFF04F-1455-4FFF-83BA-04ADA43D0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4018" y="3585754"/>
            <a:ext cx="5115362" cy="29279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6F7DF08-D5C9-475A-8316-F8192867ECC6}"/>
              </a:ext>
            </a:extLst>
          </p:cNvPr>
          <p:cNvSpPr/>
          <p:nvPr/>
        </p:nvSpPr>
        <p:spPr>
          <a:xfrm>
            <a:off x="3285021" y="224016"/>
            <a:ext cx="4593685" cy="553998"/>
          </a:xfrm>
          <a:prstGeom prst="rect">
            <a:avLst/>
          </a:prstGeom>
          <a:noFill/>
        </p:spPr>
        <p:txBody>
          <a:bodyPr wrap="square" lIns="91440" tIns="45720" rIns="91440" bIns="45720">
            <a:spAutoFit/>
          </a:bodyPr>
          <a:lstStyle/>
          <a:p>
            <a:pPr algn="ctr"/>
            <a:r>
              <a:rPr lang="en-US" sz="3000" b="1" cap="none" spc="0" dirty="0">
                <a:ln w="22225">
                  <a:solidFill>
                    <a:schemeClr val="accent2"/>
                  </a:solidFill>
                  <a:prstDash val="solid"/>
                </a:ln>
                <a:solidFill>
                  <a:schemeClr val="accent1"/>
                </a:solidFill>
                <a:effectLst/>
                <a:latin typeface="Times New Roman" panose="02020603050405020304" pitchFamily="18" charset="0"/>
                <a:cs typeface="Times New Roman" panose="02020603050405020304" pitchFamily="18" charset="0"/>
              </a:rPr>
              <a:t>BLOCKS</a:t>
            </a:r>
          </a:p>
        </p:txBody>
      </p:sp>
      <p:sp>
        <p:nvSpPr>
          <p:cNvPr id="5" name="TextBox 4">
            <a:extLst>
              <a:ext uri="{FF2B5EF4-FFF2-40B4-BE49-F238E27FC236}">
                <a16:creationId xmlns:a16="http://schemas.microsoft.com/office/drawing/2014/main" id="{E97A8B10-94B7-46E3-AFF1-8B26245B2E36}"/>
              </a:ext>
            </a:extLst>
          </p:cNvPr>
          <p:cNvSpPr txBox="1"/>
          <p:nvPr/>
        </p:nvSpPr>
        <p:spPr>
          <a:xfrm>
            <a:off x="619623" y="1223565"/>
            <a:ext cx="11254513" cy="3139321"/>
          </a:xfrm>
          <a:prstGeom prst="rect">
            <a:avLst/>
          </a:prstGeom>
          <a:noFill/>
        </p:spPr>
        <p:txBody>
          <a:bodyPr wrap="square">
            <a:spAutoFit/>
          </a:bodyPr>
          <a:lstStyle/>
          <a:p>
            <a:pPr marL="285750" indent="-285750" algn="jus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A Block is a container data structure which contains a set of confirmed transactions.</a:t>
            </a:r>
          </a:p>
          <a:p>
            <a:pPr algn="just"/>
            <a:r>
              <a:rPr lang="en-US" sz="2200" b="0" i="0" u="none" strike="noStrike" dirty="0">
                <a:solidFill>
                  <a:srgbClr val="292929"/>
                </a:solidFill>
                <a:effectLst/>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Each block contains a cryptographic hash of the previous block, a timestamp, and transaction data. </a:t>
            </a:r>
          </a:p>
          <a:p>
            <a:pPr marL="285750" indent="-285750" algn="just">
              <a:buFont typeface="Arial" panose="020B0604020202020204" pitchFamily="34" charset="0"/>
              <a:buChar char="•"/>
            </a:pPr>
            <a:endParaRPr lang="en-US" sz="2200" b="0" i="0" u="none" strike="noStrike" dirty="0">
              <a:solidFill>
                <a:srgbClr val="292929"/>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A block could contain different information and a chain of these blocks using the previous hash value forms the complete Blockchain. </a:t>
            </a:r>
          </a:p>
          <a:p>
            <a:pPr marL="285750" indent="-285750">
              <a:buFont typeface="Arial" panose="020B0604020202020204" pitchFamily="34" charset="0"/>
              <a:buChar char="•"/>
            </a:pPr>
            <a:endParaRPr lang="en-US" sz="2200" b="0" i="0" u="none" strike="noStrike" dirty="0">
              <a:solidFill>
                <a:srgbClr val="292929"/>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4EF7D9A-DFAA-4811-9A3E-C2815C15482F}"/>
              </a:ext>
            </a:extLst>
          </p:cNvPr>
          <p:cNvSpPr txBox="1"/>
          <p:nvPr/>
        </p:nvSpPr>
        <p:spPr>
          <a:xfrm>
            <a:off x="1417033" y="4805937"/>
            <a:ext cx="2577162" cy="1107996"/>
          </a:xfrm>
          <a:prstGeom prst="rect">
            <a:avLst/>
          </a:prstGeom>
          <a:noFill/>
        </p:spPr>
        <p:txBody>
          <a:bodyPr wrap="square">
            <a:spAutoFit/>
          </a:bodyPr>
          <a:lstStyle/>
          <a:p>
            <a:pPr algn="just" rtl="0" fontAlgn="base">
              <a:spcBef>
                <a:spcPts val="600"/>
              </a:spcBef>
              <a:spcAft>
                <a:spcPts val="0"/>
              </a:spcAf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Block Headers</a:t>
            </a:r>
          </a:p>
          <a:p>
            <a:pPr algn="just" rtl="0" fontAlgn="base">
              <a:spcBef>
                <a:spcPts val="0"/>
              </a:spcBef>
              <a:spcAft>
                <a:spcPts val="0"/>
              </a:spcAf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Block identifiers</a:t>
            </a:r>
          </a:p>
          <a:p>
            <a:pPr algn="just" rtl="0" fontAlgn="base">
              <a:spcBef>
                <a:spcPts val="0"/>
              </a:spcBef>
              <a:spcAft>
                <a:spcPts val="0"/>
              </a:spcAft>
              <a:buFont typeface="Arial" panose="020B0604020202020204" pitchFamily="34" charset="0"/>
              <a:buChar char="•"/>
            </a:pPr>
            <a:r>
              <a:rPr lang="en-US" sz="2200" b="0" i="0" u="none" strike="noStrike" dirty="0">
                <a:solidFill>
                  <a:srgbClr val="292929"/>
                </a:solidFill>
                <a:effectLst/>
                <a:latin typeface="Times New Roman" panose="02020603050405020304" pitchFamily="18" charset="0"/>
                <a:cs typeface="Times New Roman" panose="02020603050405020304" pitchFamily="18" charset="0"/>
              </a:rPr>
              <a:t>Merkle Trees</a:t>
            </a:r>
          </a:p>
        </p:txBody>
      </p:sp>
      <p:sp>
        <p:nvSpPr>
          <p:cNvPr id="7" name="Rectangle 6">
            <a:extLst>
              <a:ext uri="{FF2B5EF4-FFF2-40B4-BE49-F238E27FC236}">
                <a16:creationId xmlns:a16="http://schemas.microsoft.com/office/drawing/2014/main" id="{7F6BF50F-5A67-4D80-A73B-3506819C660A}"/>
              </a:ext>
            </a:extLst>
          </p:cNvPr>
          <p:cNvSpPr/>
          <p:nvPr/>
        </p:nvSpPr>
        <p:spPr>
          <a:xfrm>
            <a:off x="1233720" y="3931999"/>
            <a:ext cx="2587311" cy="43088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200" b="1" dirty="0">
                <a:ln/>
                <a:solidFill>
                  <a:schemeClr val="accent3"/>
                </a:solidFill>
                <a:latin typeface="Times New Roman" panose="02020603050405020304" pitchFamily="18" charset="0"/>
                <a:cs typeface="Times New Roman" panose="02020603050405020304" pitchFamily="18" charset="0"/>
              </a:rPr>
              <a:t>Structure of a block</a:t>
            </a:r>
          </a:p>
        </p:txBody>
      </p:sp>
    </p:spTree>
    <p:extLst>
      <p:ext uri="{BB962C8B-B14F-4D97-AF65-F5344CB8AC3E}">
        <p14:creationId xmlns:p14="http://schemas.microsoft.com/office/powerpoint/2010/main" val="2351325102"/>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4105</TotalTime>
  <Words>1871</Words>
  <Application>Microsoft Office PowerPoint</Application>
  <PresentationFormat>Widescreen</PresentationFormat>
  <Paragraphs>167</Paragraphs>
  <Slides>23</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Calibri</vt:lpstr>
      <vt:lpstr>Calibri Light</vt:lpstr>
      <vt:lpstr>Consolas</vt:lpstr>
      <vt:lpstr>Georgia</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Kabilan N</cp:lastModifiedBy>
  <cp:revision>93</cp:revision>
  <dcterms:created xsi:type="dcterms:W3CDTF">2020-01-20T05:08:25Z</dcterms:created>
  <dcterms:modified xsi:type="dcterms:W3CDTF">2021-12-13T09:20:02Z</dcterms:modified>
</cp:coreProperties>
</file>